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Coco Gothic Bold" charset="1" panose="00000000000000000000"/>
      <p:regular r:id="rId36"/>
    </p:embeddedFont>
    <p:embeddedFont>
      <p:font typeface="Coco Gothic" charset="1" panose="00000000000000000000"/>
      <p:regular r:id="rId37"/>
    </p:embeddedFont>
    <p:embeddedFont>
      <p:font typeface="Poppins Light" charset="1" panose="00000400000000000000"/>
      <p:regular r:id="rId38"/>
    </p:embeddedFont>
    <p:embeddedFont>
      <p:font typeface="Francois One" charset="1" panose="02000503040000020004"/>
      <p:regular r:id="rId39"/>
    </p:embeddedFont>
    <p:embeddedFont>
      <p:font typeface="Poppins" charset="1" panose="00000500000000000000"/>
      <p:regular r:id="rId40"/>
    </p:embeddedFont>
    <p:embeddedFont>
      <p:font typeface="Poppins Medium" charset="1" panose="00000600000000000000"/>
      <p:regular r:id="rId41"/>
    </p:embeddedFont>
    <p:embeddedFont>
      <p:font typeface="Faustina" charset="1" panose="00000500000000000000"/>
      <p:regular r:id="rId42"/>
    </p:embeddedFont>
    <p:embeddedFont>
      <p:font typeface="ITC Edwardian Script" charset="1" panose="02000505090000020002"/>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5728" y="722948"/>
            <a:ext cx="16836543" cy="305753"/>
            <a:chOff x="0" y="0"/>
            <a:chExt cx="22448725" cy="407670"/>
          </a:xfrm>
        </p:grpSpPr>
        <p:sp>
          <p:nvSpPr>
            <p:cNvPr name="AutoShape 3" id="3"/>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4" id="4"/>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REALLY GREAT COMPANY</a:t>
              </a:r>
            </a:p>
          </p:txBody>
        </p:sp>
        <p:sp>
          <p:nvSpPr>
            <p:cNvPr name="TextBox 5" id="5"/>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b="true" sz="1500">
                  <a:solidFill>
                    <a:srgbClr val="FFFFFF"/>
                  </a:solidFill>
                  <a:latin typeface="Coco Gothic Bold"/>
                  <a:ea typeface="Coco Gothic Bold"/>
                  <a:cs typeface="Coco Gothic Bold"/>
                  <a:sym typeface="Coco Gothic Bold"/>
                </a:rPr>
                <a:t>2032</a:t>
              </a:r>
            </a:p>
          </p:txBody>
        </p:sp>
      </p:grpSp>
      <p:sp>
        <p:nvSpPr>
          <p:cNvPr name="Freeform 6" id="6"/>
          <p:cNvSpPr/>
          <p:nvPr/>
        </p:nvSpPr>
        <p:spPr>
          <a:xfrm flipH="false" flipV="false" rot="0">
            <a:off x="-212640" y="-1521097"/>
            <a:ext cx="18713280" cy="12514506"/>
          </a:xfrm>
          <a:custGeom>
            <a:avLst/>
            <a:gdLst/>
            <a:ahLst/>
            <a:cxnLst/>
            <a:rect r="r" b="b" t="t" l="l"/>
            <a:pathLst>
              <a:path h="12514506" w="18713280">
                <a:moveTo>
                  <a:pt x="0" y="0"/>
                </a:moveTo>
                <a:lnTo>
                  <a:pt x="18713280" y="0"/>
                </a:lnTo>
                <a:lnTo>
                  <a:pt x="18713280" y="12514506"/>
                </a:lnTo>
                <a:lnTo>
                  <a:pt x="0" y="12514506"/>
                </a:lnTo>
                <a:lnTo>
                  <a:pt x="0" y="0"/>
                </a:lnTo>
                <a:close/>
              </a:path>
            </a:pathLst>
          </a:custGeom>
          <a:blipFill>
            <a:blip r:embed="rId2"/>
            <a:stretch>
              <a:fillRect l="0" t="0" r="0" b="0"/>
            </a:stretch>
          </a:blipFill>
        </p:spPr>
      </p:sp>
      <p:sp>
        <p:nvSpPr>
          <p:cNvPr name="TextBox 7" id="7"/>
          <p:cNvSpPr txBox="true"/>
          <p:nvPr/>
        </p:nvSpPr>
        <p:spPr>
          <a:xfrm rot="0">
            <a:off x="1331672" y="2546695"/>
            <a:ext cx="16230600" cy="3527426"/>
          </a:xfrm>
          <a:prstGeom prst="rect">
            <a:avLst/>
          </a:prstGeom>
        </p:spPr>
        <p:txBody>
          <a:bodyPr anchor="t" rtlCol="false" tIns="0" lIns="0" bIns="0" rIns="0">
            <a:spAutoFit/>
          </a:bodyPr>
          <a:lstStyle/>
          <a:p>
            <a:pPr algn="ctr">
              <a:lnSpc>
                <a:spcPts val="13999"/>
              </a:lnSpc>
            </a:pPr>
            <a:r>
              <a:rPr lang="en-US" b="true" sz="9999">
                <a:solidFill>
                  <a:srgbClr val="FFBD59"/>
                </a:solidFill>
                <a:latin typeface="Coco Gothic Bold"/>
                <a:ea typeface="Coco Gothic Bold"/>
                <a:cs typeface="Coco Gothic Bold"/>
                <a:sym typeface="Coco Gothic Bold"/>
              </a:rPr>
              <a:t>AN TOÀN VÀ BẢO MẬT IOT</a:t>
            </a:r>
          </a:p>
        </p:txBody>
      </p:sp>
      <p:sp>
        <p:nvSpPr>
          <p:cNvPr name="TextBox 8" id="8"/>
          <p:cNvSpPr txBox="true"/>
          <p:nvPr/>
        </p:nvSpPr>
        <p:spPr>
          <a:xfrm rot="0">
            <a:off x="5267349" y="9088279"/>
            <a:ext cx="7753301" cy="451739"/>
          </a:xfrm>
          <a:prstGeom prst="rect">
            <a:avLst/>
          </a:prstGeom>
        </p:spPr>
        <p:txBody>
          <a:bodyPr anchor="t" rtlCol="false" tIns="0" lIns="0" bIns="0" rIns="0">
            <a:spAutoFit/>
          </a:bodyPr>
          <a:lstStyle/>
          <a:p>
            <a:pPr algn="ctr">
              <a:lnSpc>
                <a:spcPts val="3297"/>
              </a:lnSpc>
            </a:pPr>
            <a:r>
              <a:rPr lang="en-US" b="true" sz="3399">
                <a:solidFill>
                  <a:srgbClr val="FFBD59"/>
                </a:solidFill>
                <a:latin typeface="Coco Gothic Bold"/>
                <a:ea typeface="Coco Gothic Bold"/>
                <a:cs typeface="Coco Gothic Bold"/>
                <a:sym typeface="Coco Gothic Bold"/>
              </a:rPr>
              <a:t>NHÓM 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345966" y="231271"/>
            <a:ext cx="17618142" cy="9581629"/>
            <a:chOff x="0" y="0"/>
            <a:chExt cx="4640169" cy="2523557"/>
          </a:xfrm>
        </p:grpSpPr>
        <p:sp>
          <p:nvSpPr>
            <p:cNvPr name="Freeform 3" id="3"/>
            <p:cNvSpPr/>
            <p:nvPr/>
          </p:nvSpPr>
          <p:spPr>
            <a:xfrm flipH="false" flipV="false" rot="0">
              <a:off x="0" y="0"/>
              <a:ext cx="4640169" cy="2523557"/>
            </a:xfrm>
            <a:custGeom>
              <a:avLst/>
              <a:gdLst/>
              <a:ahLst/>
              <a:cxnLst/>
              <a:rect r="r" b="b" t="t" l="l"/>
              <a:pathLst>
                <a:path h="2523557" w="4640169">
                  <a:moveTo>
                    <a:pt x="0" y="0"/>
                  </a:moveTo>
                  <a:lnTo>
                    <a:pt x="4640169" y="0"/>
                  </a:lnTo>
                  <a:lnTo>
                    <a:pt x="4640169" y="2523557"/>
                  </a:lnTo>
                  <a:lnTo>
                    <a:pt x="0" y="2523557"/>
                  </a:lnTo>
                  <a:close/>
                </a:path>
              </a:pathLst>
            </a:custGeom>
            <a:solidFill>
              <a:srgbClr val="FFD21B"/>
            </a:solidFill>
          </p:spPr>
        </p:sp>
        <p:sp>
          <p:nvSpPr>
            <p:cNvPr name="TextBox 4" id="4"/>
            <p:cNvSpPr txBox="true"/>
            <p:nvPr/>
          </p:nvSpPr>
          <p:spPr>
            <a:xfrm>
              <a:off x="0" y="19050"/>
              <a:ext cx="4640169" cy="2504507"/>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2007711" y="3824606"/>
            <a:ext cx="14294654" cy="5988295"/>
            <a:chOff x="0" y="0"/>
            <a:chExt cx="3453714" cy="1446825"/>
          </a:xfrm>
        </p:grpSpPr>
        <p:sp>
          <p:nvSpPr>
            <p:cNvPr name="Freeform 6" id="6"/>
            <p:cNvSpPr/>
            <p:nvPr/>
          </p:nvSpPr>
          <p:spPr>
            <a:xfrm flipH="false" flipV="false" rot="0">
              <a:off x="0" y="0"/>
              <a:ext cx="3453714" cy="1446825"/>
            </a:xfrm>
            <a:custGeom>
              <a:avLst/>
              <a:gdLst/>
              <a:ahLst/>
              <a:cxnLst/>
              <a:rect r="r" b="b" t="t" l="l"/>
              <a:pathLst>
                <a:path h="1446825" w="3453714">
                  <a:moveTo>
                    <a:pt x="0" y="0"/>
                  </a:moveTo>
                  <a:lnTo>
                    <a:pt x="3453714" y="0"/>
                  </a:lnTo>
                  <a:lnTo>
                    <a:pt x="3453714" y="1446825"/>
                  </a:lnTo>
                  <a:lnTo>
                    <a:pt x="0" y="1446825"/>
                  </a:lnTo>
                  <a:close/>
                </a:path>
              </a:pathLst>
            </a:custGeom>
            <a:blipFill>
              <a:blip r:embed="rId2"/>
              <a:stretch>
                <a:fillRect l="0" t="-11467" r="0" b="-11467"/>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10" id="10"/>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1A1B1D"/>
                </a:solidFill>
                <a:latin typeface="Coco Gothic"/>
                <a:ea typeface="Coco Gothic"/>
                <a:cs typeface="Coco Gothic"/>
                <a:sym typeface="Coco Gothic"/>
              </a:rPr>
              <a:t>10</a:t>
            </a:r>
          </a:p>
        </p:txBody>
      </p:sp>
      <p:sp>
        <p:nvSpPr>
          <p:cNvPr name="TextBox 11" id="11"/>
          <p:cNvSpPr txBox="true"/>
          <p:nvPr/>
        </p:nvSpPr>
        <p:spPr>
          <a:xfrm rot="0">
            <a:off x="2226263" y="537569"/>
            <a:ext cx="15366996" cy="732789"/>
          </a:xfrm>
          <a:prstGeom prst="rect">
            <a:avLst/>
          </a:prstGeom>
        </p:spPr>
        <p:txBody>
          <a:bodyPr anchor="t" rtlCol="false" tIns="0" lIns="0" bIns="0" rIns="0">
            <a:spAutoFit/>
          </a:bodyPr>
          <a:lstStyle/>
          <a:p>
            <a:pPr algn="l">
              <a:lnSpc>
                <a:spcPts val="5299"/>
              </a:lnSpc>
            </a:pPr>
            <a:r>
              <a:rPr lang="en-US" b="true" sz="5299">
                <a:solidFill>
                  <a:srgbClr val="24282B"/>
                </a:solidFill>
                <a:latin typeface="Coco Gothic Bold"/>
                <a:ea typeface="Coco Gothic Bold"/>
                <a:cs typeface="Coco Gothic Bold"/>
                <a:sym typeface="Coco Gothic Bold"/>
              </a:rPr>
              <a:t>CÁC DẠNG TẤN CÔNG VÀO HẠ TẦNG IOT</a:t>
            </a:r>
          </a:p>
        </p:txBody>
      </p:sp>
      <p:sp>
        <p:nvSpPr>
          <p:cNvPr name="TextBox 12" id="12"/>
          <p:cNvSpPr txBox="true"/>
          <p:nvPr/>
        </p:nvSpPr>
        <p:spPr>
          <a:xfrm rot="0">
            <a:off x="500493" y="1333863"/>
            <a:ext cx="15192842" cy="524417"/>
          </a:xfrm>
          <a:prstGeom prst="rect">
            <a:avLst/>
          </a:prstGeom>
        </p:spPr>
        <p:txBody>
          <a:bodyPr anchor="t" rtlCol="false" tIns="0" lIns="0" bIns="0" rIns="0">
            <a:spAutoFit/>
          </a:bodyPr>
          <a:lstStyle/>
          <a:p>
            <a:pPr algn="ctr">
              <a:lnSpc>
                <a:spcPts val="4170"/>
              </a:lnSpc>
              <a:spcBef>
                <a:spcPct val="0"/>
              </a:spcBef>
            </a:pPr>
            <a:r>
              <a:rPr lang="en-US" b="true" sz="2978">
                <a:solidFill>
                  <a:srgbClr val="24282B"/>
                </a:solidFill>
                <a:latin typeface="Coco Gothic Bold"/>
                <a:ea typeface="Coco Gothic Bold"/>
                <a:cs typeface="Coco Gothic Bold"/>
                <a:sym typeface="Coco Gothic Bold"/>
              </a:rPr>
              <a:t>ATT</a:t>
            </a:r>
            <a:r>
              <a:rPr lang="en-US" b="true" sz="2978">
                <a:solidFill>
                  <a:srgbClr val="24282B"/>
                </a:solidFill>
                <a:latin typeface="Coco Gothic Bold"/>
                <a:ea typeface="Coco Gothic Bold"/>
                <a:cs typeface="Coco Gothic Bold"/>
                <a:sym typeface="Coco Gothic Bold"/>
              </a:rPr>
              <a:t>ACK ON SERVER OPEN PORTS – TẤN CÔNG VÀO CỔNG MỞ CỦA MÁY CHỦ</a:t>
            </a:r>
          </a:p>
        </p:txBody>
      </p:sp>
      <p:sp>
        <p:nvSpPr>
          <p:cNvPr name="TextBox 13" id="13"/>
          <p:cNvSpPr txBox="true"/>
          <p:nvPr/>
        </p:nvSpPr>
        <p:spPr>
          <a:xfrm rot="0">
            <a:off x="872758" y="2147921"/>
            <a:ext cx="16564559" cy="1408857"/>
          </a:xfrm>
          <a:prstGeom prst="rect">
            <a:avLst/>
          </a:prstGeom>
        </p:spPr>
        <p:txBody>
          <a:bodyPr anchor="t" rtlCol="false" tIns="0" lIns="0" bIns="0" rIns="0">
            <a:spAutoFit/>
          </a:bodyPr>
          <a:lstStyle/>
          <a:p>
            <a:pPr algn="l">
              <a:lnSpc>
                <a:spcPts val="3721"/>
              </a:lnSpc>
              <a:spcBef>
                <a:spcPct val="0"/>
              </a:spcBef>
            </a:pPr>
            <a:r>
              <a:rPr lang="en-US" b="true" sz="2658">
                <a:solidFill>
                  <a:srgbClr val="FEFEFE"/>
                </a:solidFill>
                <a:latin typeface="Coco Gothic Bold"/>
                <a:ea typeface="Coco Gothic Bold"/>
                <a:cs typeface="Coco Gothic Bold"/>
                <a:sym typeface="Coco Gothic Bold"/>
              </a:rPr>
              <a:t>KHÔNG </a:t>
            </a:r>
            <a:r>
              <a:rPr lang="en-US" b="true" sz="2658">
                <a:solidFill>
                  <a:srgbClr val="FEFEFE"/>
                </a:solidFill>
                <a:latin typeface="Coco Gothic Bold"/>
                <a:ea typeface="Coco Gothic Bold"/>
                <a:cs typeface="Coco Gothic Bold"/>
                <a:sym typeface="Coco Gothic Bold"/>
              </a:rPr>
              <a:t>CHỈ THIẾT BỊ, CÁC MÁY CHỦ LƯU TRỮ DỮ LIỆU VÀ QUẢN LÝ IOT CŨNG THƯỜNG CÓ CÁC DỊCH VỤ MỞ (HTTP, MQTT, SSH…). NẾU KHÔNG CẤU HÌNH BẢO MẬT, CHÚNG SẼ LÀ ĐIỂM TẤN CÔNG QUAN TRỌNG CỦA HACKER.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345966" y="231271"/>
            <a:ext cx="17618142" cy="9581629"/>
            <a:chOff x="0" y="0"/>
            <a:chExt cx="4640169" cy="2523557"/>
          </a:xfrm>
        </p:grpSpPr>
        <p:sp>
          <p:nvSpPr>
            <p:cNvPr name="Freeform 3" id="3"/>
            <p:cNvSpPr/>
            <p:nvPr/>
          </p:nvSpPr>
          <p:spPr>
            <a:xfrm flipH="false" flipV="false" rot="0">
              <a:off x="0" y="0"/>
              <a:ext cx="4640169" cy="2523557"/>
            </a:xfrm>
            <a:custGeom>
              <a:avLst/>
              <a:gdLst/>
              <a:ahLst/>
              <a:cxnLst/>
              <a:rect r="r" b="b" t="t" l="l"/>
              <a:pathLst>
                <a:path h="2523557" w="4640169">
                  <a:moveTo>
                    <a:pt x="0" y="0"/>
                  </a:moveTo>
                  <a:lnTo>
                    <a:pt x="4640169" y="0"/>
                  </a:lnTo>
                  <a:lnTo>
                    <a:pt x="4640169" y="2523557"/>
                  </a:lnTo>
                  <a:lnTo>
                    <a:pt x="0" y="2523557"/>
                  </a:lnTo>
                  <a:close/>
                </a:path>
              </a:pathLst>
            </a:custGeom>
            <a:solidFill>
              <a:srgbClr val="FFD21B"/>
            </a:solidFill>
          </p:spPr>
        </p:sp>
        <p:sp>
          <p:nvSpPr>
            <p:cNvPr name="TextBox 4" id="4"/>
            <p:cNvSpPr txBox="true"/>
            <p:nvPr/>
          </p:nvSpPr>
          <p:spPr>
            <a:xfrm>
              <a:off x="0" y="19050"/>
              <a:ext cx="4640169" cy="2504507"/>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1996673" y="3344326"/>
            <a:ext cx="14294654" cy="6256123"/>
            <a:chOff x="0" y="0"/>
            <a:chExt cx="3453714" cy="1511534"/>
          </a:xfrm>
        </p:grpSpPr>
        <p:sp>
          <p:nvSpPr>
            <p:cNvPr name="Freeform 6" id="6"/>
            <p:cNvSpPr/>
            <p:nvPr/>
          </p:nvSpPr>
          <p:spPr>
            <a:xfrm flipH="false" flipV="false" rot="0">
              <a:off x="0" y="0"/>
              <a:ext cx="3453714" cy="1511534"/>
            </a:xfrm>
            <a:custGeom>
              <a:avLst/>
              <a:gdLst/>
              <a:ahLst/>
              <a:cxnLst/>
              <a:rect r="r" b="b" t="t" l="l"/>
              <a:pathLst>
                <a:path h="1511534" w="3453714">
                  <a:moveTo>
                    <a:pt x="0" y="0"/>
                  </a:moveTo>
                  <a:lnTo>
                    <a:pt x="3453714" y="0"/>
                  </a:lnTo>
                  <a:lnTo>
                    <a:pt x="3453714" y="1511534"/>
                  </a:lnTo>
                  <a:lnTo>
                    <a:pt x="0" y="1511534"/>
                  </a:lnTo>
                  <a:close/>
                </a:path>
              </a:pathLst>
            </a:custGeom>
            <a:blipFill>
              <a:blip r:embed="rId2"/>
              <a:stretch>
                <a:fillRect l="0" t="-10978" r="0" b="-10978"/>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10" id="10"/>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1A1B1D"/>
                </a:solidFill>
                <a:latin typeface="Coco Gothic"/>
                <a:ea typeface="Coco Gothic"/>
                <a:cs typeface="Coco Gothic"/>
                <a:sym typeface="Coco Gothic"/>
              </a:rPr>
              <a:t>11</a:t>
            </a:r>
          </a:p>
        </p:txBody>
      </p:sp>
      <p:sp>
        <p:nvSpPr>
          <p:cNvPr name="TextBox 11" id="11"/>
          <p:cNvSpPr txBox="true"/>
          <p:nvPr/>
        </p:nvSpPr>
        <p:spPr>
          <a:xfrm rot="0">
            <a:off x="2226263" y="537569"/>
            <a:ext cx="15366996" cy="732789"/>
          </a:xfrm>
          <a:prstGeom prst="rect">
            <a:avLst/>
          </a:prstGeom>
        </p:spPr>
        <p:txBody>
          <a:bodyPr anchor="t" rtlCol="false" tIns="0" lIns="0" bIns="0" rIns="0">
            <a:spAutoFit/>
          </a:bodyPr>
          <a:lstStyle/>
          <a:p>
            <a:pPr algn="l">
              <a:lnSpc>
                <a:spcPts val="5299"/>
              </a:lnSpc>
            </a:pPr>
            <a:r>
              <a:rPr lang="en-US" b="true" sz="5299">
                <a:solidFill>
                  <a:srgbClr val="24282B"/>
                </a:solidFill>
                <a:latin typeface="Coco Gothic Bold"/>
                <a:ea typeface="Coco Gothic Bold"/>
                <a:cs typeface="Coco Gothic Bold"/>
                <a:sym typeface="Coco Gothic Bold"/>
              </a:rPr>
              <a:t>CÁC DẠNG TẤN CÔNG VÀO HẠ TẦNG IOT</a:t>
            </a:r>
          </a:p>
        </p:txBody>
      </p:sp>
      <p:sp>
        <p:nvSpPr>
          <p:cNvPr name="TextBox 12" id="12"/>
          <p:cNvSpPr txBox="true"/>
          <p:nvPr/>
        </p:nvSpPr>
        <p:spPr>
          <a:xfrm rot="0">
            <a:off x="500493" y="1333863"/>
            <a:ext cx="15192842" cy="524417"/>
          </a:xfrm>
          <a:prstGeom prst="rect">
            <a:avLst/>
          </a:prstGeom>
        </p:spPr>
        <p:txBody>
          <a:bodyPr anchor="t" rtlCol="false" tIns="0" lIns="0" bIns="0" rIns="0">
            <a:spAutoFit/>
          </a:bodyPr>
          <a:lstStyle/>
          <a:p>
            <a:pPr algn="l">
              <a:lnSpc>
                <a:spcPts val="4170"/>
              </a:lnSpc>
              <a:spcBef>
                <a:spcPct val="0"/>
              </a:spcBef>
            </a:pPr>
            <a:r>
              <a:rPr lang="en-US" b="true" sz="2978">
                <a:solidFill>
                  <a:srgbClr val="24282B"/>
                </a:solidFill>
                <a:latin typeface="Coco Gothic Bold"/>
                <a:ea typeface="Coco Gothic Bold"/>
                <a:cs typeface="Coco Gothic Bold"/>
                <a:sym typeface="Coco Gothic Bold"/>
              </a:rPr>
              <a:t>STE</a:t>
            </a:r>
            <a:r>
              <a:rPr lang="en-US" b="true" sz="2978">
                <a:solidFill>
                  <a:srgbClr val="24282B"/>
                </a:solidFill>
                <a:latin typeface="Coco Gothic Bold"/>
                <a:ea typeface="Coco Gothic Bold"/>
                <a:cs typeface="Coco Gothic Bold"/>
                <a:sym typeface="Coco Gothic Bold"/>
              </a:rPr>
              <a:t>AL CREDENTIAL – ĐÁNH CẮP THÔNG TIN ĐĂNG NHẬP</a:t>
            </a:r>
          </a:p>
        </p:txBody>
      </p:sp>
      <p:sp>
        <p:nvSpPr>
          <p:cNvPr name="TextBox 13" id="13"/>
          <p:cNvSpPr txBox="true"/>
          <p:nvPr/>
        </p:nvSpPr>
        <p:spPr>
          <a:xfrm rot="0">
            <a:off x="872758" y="1914972"/>
            <a:ext cx="16564559" cy="1408857"/>
          </a:xfrm>
          <a:prstGeom prst="rect">
            <a:avLst/>
          </a:prstGeom>
        </p:spPr>
        <p:txBody>
          <a:bodyPr anchor="t" rtlCol="false" tIns="0" lIns="0" bIns="0" rIns="0">
            <a:spAutoFit/>
          </a:bodyPr>
          <a:lstStyle/>
          <a:p>
            <a:pPr algn="l">
              <a:lnSpc>
                <a:spcPts val="3721"/>
              </a:lnSpc>
              <a:spcBef>
                <a:spcPct val="0"/>
              </a:spcBef>
            </a:pPr>
            <a:r>
              <a:rPr lang="en-US" b="true" sz="2658">
                <a:solidFill>
                  <a:srgbClr val="FEFEFE"/>
                </a:solidFill>
                <a:latin typeface="Coco Gothic Bold"/>
                <a:ea typeface="Coco Gothic Bold"/>
                <a:cs typeface="Coco Gothic Bold"/>
                <a:sym typeface="Coco Gothic Bold"/>
              </a:rPr>
              <a:t>MỘT TRONG NHỮNG MỤ</a:t>
            </a:r>
            <a:r>
              <a:rPr lang="en-US" b="true" sz="2658">
                <a:solidFill>
                  <a:srgbClr val="FEFEFE"/>
                </a:solidFill>
                <a:latin typeface="Coco Gothic Bold"/>
                <a:ea typeface="Coco Gothic Bold"/>
                <a:cs typeface="Coco Gothic Bold"/>
                <a:sym typeface="Coco Gothic Bold"/>
              </a:rPr>
              <a:t>C TIÊU PHỔ BIẾN NHẤT CỦA HACKER LÀ ĐÁNH CẮP TÀI KHOẢN QUẢN TRỊ HOẶC THÔNG TIN XÁC THỰC ĐỂ TRUY CẬP VÀO HỆ THỐNG IOT HỢP PHÁP NHƯ NGƯỜI DÙNG THẬT.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345966" y="231271"/>
            <a:ext cx="17618142" cy="9581629"/>
            <a:chOff x="0" y="0"/>
            <a:chExt cx="4640169" cy="2523557"/>
          </a:xfrm>
        </p:grpSpPr>
        <p:sp>
          <p:nvSpPr>
            <p:cNvPr name="Freeform 3" id="3"/>
            <p:cNvSpPr/>
            <p:nvPr/>
          </p:nvSpPr>
          <p:spPr>
            <a:xfrm flipH="false" flipV="false" rot="0">
              <a:off x="0" y="0"/>
              <a:ext cx="4640169" cy="2523557"/>
            </a:xfrm>
            <a:custGeom>
              <a:avLst/>
              <a:gdLst/>
              <a:ahLst/>
              <a:cxnLst/>
              <a:rect r="r" b="b" t="t" l="l"/>
              <a:pathLst>
                <a:path h="2523557" w="4640169">
                  <a:moveTo>
                    <a:pt x="0" y="0"/>
                  </a:moveTo>
                  <a:lnTo>
                    <a:pt x="4640169" y="0"/>
                  </a:lnTo>
                  <a:lnTo>
                    <a:pt x="4640169" y="2523557"/>
                  </a:lnTo>
                  <a:lnTo>
                    <a:pt x="0" y="2523557"/>
                  </a:lnTo>
                  <a:close/>
                </a:path>
              </a:pathLst>
            </a:custGeom>
            <a:solidFill>
              <a:srgbClr val="FFD21B"/>
            </a:solidFill>
          </p:spPr>
        </p:sp>
        <p:sp>
          <p:nvSpPr>
            <p:cNvPr name="TextBox 4" id="4"/>
            <p:cNvSpPr txBox="true"/>
            <p:nvPr/>
          </p:nvSpPr>
          <p:spPr>
            <a:xfrm>
              <a:off x="0" y="19050"/>
              <a:ext cx="4640169" cy="2504507"/>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1996673" y="3344326"/>
            <a:ext cx="14294654" cy="6256123"/>
            <a:chOff x="0" y="0"/>
            <a:chExt cx="3453714" cy="1511534"/>
          </a:xfrm>
        </p:grpSpPr>
        <p:sp>
          <p:nvSpPr>
            <p:cNvPr name="Freeform 6" id="6"/>
            <p:cNvSpPr/>
            <p:nvPr/>
          </p:nvSpPr>
          <p:spPr>
            <a:xfrm flipH="false" flipV="false" rot="0">
              <a:off x="0" y="0"/>
              <a:ext cx="3453714" cy="1511534"/>
            </a:xfrm>
            <a:custGeom>
              <a:avLst/>
              <a:gdLst/>
              <a:ahLst/>
              <a:cxnLst/>
              <a:rect r="r" b="b" t="t" l="l"/>
              <a:pathLst>
                <a:path h="1511534" w="3453714">
                  <a:moveTo>
                    <a:pt x="0" y="0"/>
                  </a:moveTo>
                  <a:lnTo>
                    <a:pt x="3453714" y="0"/>
                  </a:lnTo>
                  <a:lnTo>
                    <a:pt x="3453714" y="1511534"/>
                  </a:lnTo>
                  <a:lnTo>
                    <a:pt x="0" y="1511534"/>
                  </a:lnTo>
                  <a:close/>
                </a:path>
              </a:pathLst>
            </a:custGeom>
            <a:blipFill>
              <a:blip r:embed="rId2"/>
              <a:stretch>
                <a:fillRect l="0" t="-3124" r="0" b="-3124"/>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10" id="10"/>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1A1B1D"/>
                </a:solidFill>
                <a:latin typeface="Coco Gothic"/>
                <a:ea typeface="Coco Gothic"/>
                <a:cs typeface="Coco Gothic"/>
                <a:sym typeface="Coco Gothic"/>
              </a:rPr>
              <a:t>512</a:t>
            </a:r>
          </a:p>
        </p:txBody>
      </p:sp>
      <p:sp>
        <p:nvSpPr>
          <p:cNvPr name="TextBox 11" id="11"/>
          <p:cNvSpPr txBox="true"/>
          <p:nvPr/>
        </p:nvSpPr>
        <p:spPr>
          <a:xfrm rot="0">
            <a:off x="2226263" y="537569"/>
            <a:ext cx="15366996" cy="732789"/>
          </a:xfrm>
          <a:prstGeom prst="rect">
            <a:avLst/>
          </a:prstGeom>
        </p:spPr>
        <p:txBody>
          <a:bodyPr anchor="t" rtlCol="false" tIns="0" lIns="0" bIns="0" rIns="0">
            <a:spAutoFit/>
          </a:bodyPr>
          <a:lstStyle/>
          <a:p>
            <a:pPr algn="l">
              <a:lnSpc>
                <a:spcPts val="5299"/>
              </a:lnSpc>
            </a:pPr>
            <a:r>
              <a:rPr lang="en-US" b="true" sz="5299">
                <a:solidFill>
                  <a:srgbClr val="24282B"/>
                </a:solidFill>
                <a:latin typeface="Coco Gothic Bold"/>
                <a:ea typeface="Coco Gothic Bold"/>
                <a:cs typeface="Coco Gothic Bold"/>
                <a:sym typeface="Coco Gothic Bold"/>
              </a:rPr>
              <a:t>CÁC DẠNG TẤN CÔNG VÀO HẠ TẦNG IOT</a:t>
            </a:r>
          </a:p>
        </p:txBody>
      </p:sp>
      <p:sp>
        <p:nvSpPr>
          <p:cNvPr name="TextBox 12" id="12"/>
          <p:cNvSpPr txBox="true"/>
          <p:nvPr/>
        </p:nvSpPr>
        <p:spPr>
          <a:xfrm rot="0">
            <a:off x="500493" y="1333863"/>
            <a:ext cx="17092765" cy="524417"/>
          </a:xfrm>
          <a:prstGeom prst="rect">
            <a:avLst/>
          </a:prstGeom>
        </p:spPr>
        <p:txBody>
          <a:bodyPr anchor="t" rtlCol="false" tIns="0" lIns="0" bIns="0" rIns="0">
            <a:spAutoFit/>
          </a:bodyPr>
          <a:lstStyle/>
          <a:p>
            <a:pPr algn="l">
              <a:lnSpc>
                <a:spcPts val="4170"/>
              </a:lnSpc>
              <a:spcBef>
                <a:spcPct val="0"/>
              </a:spcBef>
            </a:pPr>
            <a:r>
              <a:rPr lang="en-US" b="true" sz="2978">
                <a:solidFill>
                  <a:srgbClr val="24282B"/>
                </a:solidFill>
                <a:latin typeface="Coco Gothic Bold"/>
                <a:ea typeface="Coco Gothic Bold"/>
                <a:cs typeface="Coco Gothic Bold"/>
                <a:sym typeface="Coco Gothic Bold"/>
              </a:rPr>
              <a:t>INJECT B</a:t>
            </a:r>
            <a:r>
              <a:rPr lang="en-US" b="true" sz="2978">
                <a:solidFill>
                  <a:srgbClr val="24282B"/>
                </a:solidFill>
                <a:latin typeface="Coco Gothic Bold"/>
                <a:ea typeface="Coco Gothic Bold"/>
                <a:cs typeface="Coco Gothic Bold"/>
                <a:sym typeface="Coco Gothic Bold"/>
              </a:rPr>
              <a:t>AD CONFIGURATION OR FIRMWARE – CÀI ĐẶT CẤU HÌNH/FIRMWARE ĐỘC HẠI</a:t>
            </a:r>
          </a:p>
        </p:txBody>
      </p:sp>
      <p:sp>
        <p:nvSpPr>
          <p:cNvPr name="TextBox 13" id="13"/>
          <p:cNvSpPr txBox="true"/>
          <p:nvPr/>
        </p:nvSpPr>
        <p:spPr>
          <a:xfrm rot="0">
            <a:off x="872758" y="1914972"/>
            <a:ext cx="16564559" cy="942132"/>
          </a:xfrm>
          <a:prstGeom prst="rect">
            <a:avLst/>
          </a:prstGeom>
        </p:spPr>
        <p:txBody>
          <a:bodyPr anchor="t" rtlCol="false" tIns="0" lIns="0" bIns="0" rIns="0">
            <a:spAutoFit/>
          </a:bodyPr>
          <a:lstStyle/>
          <a:p>
            <a:pPr algn="l">
              <a:lnSpc>
                <a:spcPts val="3721"/>
              </a:lnSpc>
              <a:spcBef>
                <a:spcPct val="0"/>
              </a:spcBef>
            </a:pPr>
            <a:r>
              <a:rPr lang="en-US" b="true" sz="2658">
                <a:solidFill>
                  <a:srgbClr val="FEFEFE"/>
                </a:solidFill>
                <a:latin typeface="Coco Gothic Bold"/>
                <a:ea typeface="Coco Gothic Bold"/>
                <a:cs typeface="Coco Gothic Bold"/>
                <a:sym typeface="Coco Gothic Bold"/>
              </a:rPr>
              <a:t>THAY VÌ TẤN CÔNG TRỰ</a:t>
            </a:r>
            <a:r>
              <a:rPr lang="en-US" b="true" sz="2658">
                <a:solidFill>
                  <a:srgbClr val="FEFEFE"/>
                </a:solidFill>
                <a:latin typeface="Coco Gothic Bold"/>
                <a:ea typeface="Coco Gothic Bold"/>
                <a:cs typeface="Coco Gothic Bold"/>
                <a:sym typeface="Coco Gothic Bold"/>
              </a:rPr>
              <a:t>C TIẾP, HACKER CÓ THỂ THAY THẾ FIRMWARE HOẶC CẤU HÌNH HỆ THỐNG BẰNG PHIÊN BẢN ĐỘC HẠI ĐỂ CHIẾM QUYỀN KIỂM SOÁT LÂU DÀI.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345966" y="231271"/>
            <a:ext cx="17618142" cy="9581629"/>
            <a:chOff x="0" y="0"/>
            <a:chExt cx="4640169" cy="2523557"/>
          </a:xfrm>
        </p:grpSpPr>
        <p:sp>
          <p:nvSpPr>
            <p:cNvPr name="Freeform 3" id="3"/>
            <p:cNvSpPr/>
            <p:nvPr/>
          </p:nvSpPr>
          <p:spPr>
            <a:xfrm flipH="false" flipV="false" rot="0">
              <a:off x="0" y="0"/>
              <a:ext cx="4640169" cy="2523557"/>
            </a:xfrm>
            <a:custGeom>
              <a:avLst/>
              <a:gdLst/>
              <a:ahLst/>
              <a:cxnLst/>
              <a:rect r="r" b="b" t="t" l="l"/>
              <a:pathLst>
                <a:path h="2523557" w="4640169">
                  <a:moveTo>
                    <a:pt x="0" y="0"/>
                  </a:moveTo>
                  <a:lnTo>
                    <a:pt x="4640169" y="0"/>
                  </a:lnTo>
                  <a:lnTo>
                    <a:pt x="4640169" y="2523557"/>
                  </a:lnTo>
                  <a:lnTo>
                    <a:pt x="0" y="2523557"/>
                  </a:lnTo>
                  <a:close/>
                </a:path>
              </a:pathLst>
            </a:custGeom>
            <a:solidFill>
              <a:srgbClr val="FFD21B"/>
            </a:solidFill>
          </p:spPr>
        </p:sp>
        <p:sp>
          <p:nvSpPr>
            <p:cNvPr name="TextBox 4" id="4"/>
            <p:cNvSpPr txBox="true"/>
            <p:nvPr/>
          </p:nvSpPr>
          <p:spPr>
            <a:xfrm>
              <a:off x="0" y="19050"/>
              <a:ext cx="4640169" cy="2504507"/>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1996673" y="3344326"/>
            <a:ext cx="14294654" cy="6256123"/>
            <a:chOff x="0" y="0"/>
            <a:chExt cx="3453714" cy="1511534"/>
          </a:xfrm>
        </p:grpSpPr>
        <p:sp>
          <p:nvSpPr>
            <p:cNvPr name="Freeform 6" id="6"/>
            <p:cNvSpPr/>
            <p:nvPr/>
          </p:nvSpPr>
          <p:spPr>
            <a:xfrm flipH="false" flipV="false" rot="0">
              <a:off x="0" y="0"/>
              <a:ext cx="3453714" cy="1511534"/>
            </a:xfrm>
            <a:custGeom>
              <a:avLst/>
              <a:gdLst/>
              <a:ahLst/>
              <a:cxnLst/>
              <a:rect r="r" b="b" t="t" l="l"/>
              <a:pathLst>
                <a:path h="1511534" w="3453714">
                  <a:moveTo>
                    <a:pt x="0" y="0"/>
                  </a:moveTo>
                  <a:lnTo>
                    <a:pt x="3453714" y="0"/>
                  </a:lnTo>
                  <a:lnTo>
                    <a:pt x="3453714" y="1511534"/>
                  </a:lnTo>
                  <a:lnTo>
                    <a:pt x="0" y="1511534"/>
                  </a:lnTo>
                  <a:close/>
                </a:path>
              </a:pathLst>
            </a:custGeom>
            <a:blipFill>
              <a:blip r:embed="rId2"/>
              <a:stretch>
                <a:fillRect l="0" t="-5123" r="0" b="-5123"/>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10" id="10"/>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1A1B1D"/>
                </a:solidFill>
                <a:latin typeface="Coco Gothic"/>
                <a:ea typeface="Coco Gothic"/>
                <a:cs typeface="Coco Gothic"/>
                <a:sym typeface="Coco Gothic"/>
              </a:rPr>
              <a:t>13</a:t>
            </a:r>
          </a:p>
        </p:txBody>
      </p:sp>
      <p:sp>
        <p:nvSpPr>
          <p:cNvPr name="TextBox 11" id="11"/>
          <p:cNvSpPr txBox="true"/>
          <p:nvPr/>
        </p:nvSpPr>
        <p:spPr>
          <a:xfrm rot="0">
            <a:off x="2226263" y="537569"/>
            <a:ext cx="15366996" cy="732789"/>
          </a:xfrm>
          <a:prstGeom prst="rect">
            <a:avLst/>
          </a:prstGeom>
        </p:spPr>
        <p:txBody>
          <a:bodyPr anchor="t" rtlCol="false" tIns="0" lIns="0" bIns="0" rIns="0">
            <a:spAutoFit/>
          </a:bodyPr>
          <a:lstStyle/>
          <a:p>
            <a:pPr algn="l">
              <a:lnSpc>
                <a:spcPts val="5299"/>
              </a:lnSpc>
            </a:pPr>
            <a:r>
              <a:rPr lang="en-US" b="true" sz="5299">
                <a:solidFill>
                  <a:srgbClr val="24282B"/>
                </a:solidFill>
                <a:latin typeface="Coco Gothic Bold"/>
                <a:ea typeface="Coco Gothic Bold"/>
                <a:cs typeface="Coco Gothic Bold"/>
                <a:sym typeface="Coco Gothic Bold"/>
              </a:rPr>
              <a:t>CÁC DẠNG TẤN CÔNG VÀO HẠ TẦNG IOT</a:t>
            </a:r>
          </a:p>
        </p:txBody>
      </p:sp>
      <p:sp>
        <p:nvSpPr>
          <p:cNvPr name="TextBox 12" id="12"/>
          <p:cNvSpPr txBox="true"/>
          <p:nvPr/>
        </p:nvSpPr>
        <p:spPr>
          <a:xfrm rot="0">
            <a:off x="500493" y="1333863"/>
            <a:ext cx="17092765" cy="524417"/>
          </a:xfrm>
          <a:prstGeom prst="rect">
            <a:avLst/>
          </a:prstGeom>
        </p:spPr>
        <p:txBody>
          <a:bodyPr anchor="t" rtlCol="false" tIns="0" lIns="0" bIns="0" rIns="0">
            <a:spAutoFit/>
          </a:bodyPr>
          <a:lstStyle/>
          <a:p>
            <a:pPr algn="l">
              <a:lnSpc>
                <a:spcPts val="4170"/>
              </a:lnSpc>
              <a:spcBef>
                <a:spcPct val="0"/>
              </a:spcBef>
            </a:pPr>
            <a:r>
              <a:rPr lang="en-US" b="true" sz="2978">
                <a:solidFill>
                  <a:srgbClr val="24282B"/>
                </a:solidFill>
                <a:latin typeface="Coco Gothic Bold"/>
                <a:ea typeface="Coco Gothic Bold"/>
                <a:cs typeface="Coco Gothic Bold"/>
                <a:sym typeface="Coco Gothic Bold"/>
              </a:rPr>
              <a:t> HẠISNIFF DATA ON PRIVATE NETWORK – NGHE LÉN DỮ LIỆU TRÊN MẠNG NỘI BỘ</a:t>
            </a:r>
          </a:p>
        </p:txBody>
      </p:sp>
      <p:sp>
        <p:nvSpPr>
          <p:cNvPr name="TextBox 13" id="13"/>
          <p:cNvSpPr txBox="true"/>
          <p:nvPr/>
        </p:nvSpPr>
        <p:spPr>
          <a:xfrm rot="0">
            <a:off x="872758" y="1914972"/>
            <a:ext cx="16564559" cy="1408857"/>
          </a:xfrm>
          <a:prstGeom prst="rect">
            <a:avLst/>
          </a:prstGeom>
        </p:spPr>
        <p:txBody>
          <a:bodyPr anchor="t" rtlCol="false" tIns="0" lIns="0" bIns="0" rIns="0">
            <a:spAutoFit/>
          </a:bodyPr>
          <a:lstStyle/>
          <a:p>
            <a:pPr algn="l">
              <a:lnSpc>
                <a:spcPts val="3721"/>
              </a:lnSpc>
              <a:spcBef>
                <a:spcPct val="0"/>
              </a:spcBef>
            </a:pPr>
            <a:r>
              <a:rPr lang="en-US" b="true" sz="2658">
                <a:solidFill>
                  <a:srgbClr val="FEFEFE"/>
                </a:solidFill>
                <a:latin typeface="Coco Gothic Bold"/>
                <a:ea typeface="Coco Gothic Bold"/>
                <a:cs typeface="Coco Gothic Bold"/>
                <a:sym typeface="Coco Gothic Bold"/>
              </a:rPr>
              <a:t>IOT THƯỜNG TRUYỀN DỮ LIỆU QUA MẠNG NỘI BỘ KHÔNG ĐƯỢ</a:t>
            </a:r>
            <a:r>
              <a:rPr lang="en-US" b="true" sz="2658">
                <a:solidFill>
                  <a:srgbClr val="FEFEFE"/>
                </a:solidFill>
                <a:latin typeface="Coco Gothic Bold"/>
                <a:ea typeface="Coco Gothic Bold"/>
                <a:cs typeface="Coco Gothic Bold"/>
                <a:sym typeface="Coco Gothic Bold"/>
              </a:rPr>
              <a:t>C MÃ HÓA. HACKER CÓ THỂ CÀI ĐẶT THIẾT BỊ NGHE LÉN HOẶC XÂM NHẬP VÀO MẠNG WI-FI ĐỂ THU THẬP DỮ LIỆU TRUYỀN GIỮA CÁC THIẾT BỊ.</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14</a:t>
            </a:r>
          </a:p>
        </p:txBody>
      </p:sp>
      <p:sp>
        <p:nvSpPr>
          <p:cNvPr name="TextBox 6" id="6"/>
          <p:cNvSpPr txBox="true"/>
          <p:nvPr/>
        </p:nvSpPr>
        <p:spPr>
          <a:xfrm rot="0">
            <a:off x="383970" y="3555676"/>
            <a:ext cx="677898" cy="892175"/>
          </a:xfrm>
          <a:prstGeom prst="rect">
            <a:avLst/>
          </a:prstGeom>
        </p:spPr>
        <p:txBody>
          <a:bodyPr anchor="t" rtlCol="false" tIns="0" lIns="0" bIns="0" rIns="0">
            <a:spAutoFit/>
          </a:bodyPr>
          <a:lstStyle/>
          <a:p>
            <a:pPr algn="l">
              <a:lnSpc>
                <a:spcPts val="7000"/>
              </a:lnSpc>
            </a:pPr>
            <a:r>
              <a:rPr lang="en-US" b="true" sz="5000">
                <a:solidFill>
                  <a:srgbClr val="FEFEFE"/>
                </a:solidFill>
                <a:latin typeface="Coco Gothic Bold"/>
                <a:ea typeface="Coco Gothic Bold"/>
                <a:cs typeface="Coco Gothic Bold"/>
                <a:sym typeface="Coco Gothic Bold"/>
              </a:rPr>
              <a:t>1.</a:t>
            </a:r>
          </a:p>
        </p:txBody>
      </p:sp>
      <p:sp>
        <p:nvSpPr>
          <p:cNvPr name="TextBox 7" id="7"/>
          <p:cNvSpPr txBox="true"/>
          <p:nvPr/>
        </p:nvSpPr>
        <p:spPr>
          <a:xfrm rot="0">
            <a:off x="383970" y="4933626"/>
            <a:ext cx="701041" cy="892175"/>
          </a:xfrm>
          <a:prstGeom prst="rect">
            <a:avLst/>
          </a:prstGeom>
        </p:spPr>
        <p:txBody>
          <a:bodyPr anchor="t" rtlCol="false" tIns="0" lIns="0" bIns="0" rIns="0">
            <a:spAutoFit/>
          </a:bodyPr>
          <a:lstStyle/>
          <a:p>
            <a:pPr algn="l">
              <a:lnSpc>
                <a:spcPts val="7000"/>
              </a:lnSpc>
            </a:pPr>
            <a:r>
              <a:rPr lang="en-US" b="true" sz="5000">
                <a:solidFill>
                  <a:srgbClr val="FEFEFE"/>
                </a:solidFill>
                <a:latin typeface="Coco Gothic Bold"/>
                <a:ea typeface="Coco Gothic Bold"/>
                <a:cs typeface="Coco Gothic Bold"/>
                <a:sym typeface="Coco Gothic Bold"/>
              </a:rPr>
              <a:t>2.</a:t>
            </a:r>
          </a:p>
        </p:txBody>
      </p:sp>
      <p:sp>
        <p:nvSpPr>
          <p:cNvPr name="TextBox 8" id="8"/>
          <p:cNvSpPr txBox="true"/>
          <p:nvPr/>
        </p:nvSpPr>
        <p:spPr>
          <a:xfrm rot="0">
            <a:off x="360827" y="6311575"/>
            <a:ext cx="724184" cy="892175"/>
          </a:xfrm>
          <a:prstGeom prst="rect">
            <a:avLst/>
          </a:prstGeom>
        </p:spPr>
        <p:txBody>
          <a:bodyPr anchor="t" rtlCol="false" tIns="0" lIns="0" bIns="0" rIns="0">
            <a:spAutoFit/>
          </a:bodyPr>
          <a:lstStyle/>
          <a:p>
            <a:pPr algn="l">
              <a:lnSpc>
                <a:spcPts val="7000"/>
              </a:lnSpc>
            </a:pPr>
            <a:r>
              <a:rPr lang="en-US" b="true" sz="5000">
                <a:solidFill>
                  <a:srgbClr val="FEFEFE"/>
                </a:solidFill>
                <a:latin typeface="Coco Gothic Bold"/>
                <a:ea typeface="Coco Gothic Bold"/>
                <a:cs typeface="Coco Gothic Bold"/>
                <a:sym typeface="Coco Gothic Bold"/>
              </a:rPr>
              <a:t>3.</a:t>
            </a:r>
          </a:p>
        </p:txBody>
      </p:sp>
      <p:sp>
        <p:nvSpPr>
          <p:cNvPr name="TextBox 9" id="9"/>
          <p:cNvSpPr txBox="true"/>
          <p:nvPr/>
        </p:nvSpPr>
        <p:spPr>
          <a:xfrm rot="0">
            <a:off x="1261613" y="3555676"/>
            <a:ext cx="11788565" cy="899795"/>
          </a:xfrm>
          <a:prstGeom prst="rect">
            <a:avLst/>
          </a:prstGeom>
        </p:spPr>
        <p:txBody>
          <a:bodyPr anchor="t" rtlCol="false" tIns="0" lIns="0" bIns="0" rIns="0">
            <a:spAutoFit/>
          </a:bodyPr>
          <a:lstStyle/>
          <a:p>
            <a:pPr algn="l">
              <a:lnSpc>
                <a:spcPts val="7000"/>
              </a:lnSpc>
            </a:pPr>
            <a:r>
              <a:rPr lang="en-US" b="true" sz="5000">
                <a:solidFill>
                  <a:srgbClr val="FFFFFF"/>
                </a:solidFill>
                <a:latin typeface="Coco Gothic Bold"/>
                <a:ea typeface="Coco Gothic Bold"/>
                <a:cs typeface="Coco Gothic Bold"/>
                <a:sym typeface="Coco Gothic Bold"/>
              </a:rPr>
              <a:t>TỔNG QUAN VỀ BẢO MẬT IOT</a:t>
            </a:r>
          </a:p>
        </p:txBody>
      </p:sp>
      <p:sp>
        <p:nvSpPr>
          <p:cNvPr name="TextBox 10" id="10"/>
          <p:cNvSpPr txBox="true"/>
          <p:nvPr/>
        </p:nvSpPr>
        <p:spPr>
          <a:xfrm rot="0">
            <a:off x="1261613" y="4933626"/>
            <a:ext cx="14342285" cy="899795"/>
          </a:xfrm>
          <a:prstGeom prst="rect">
            <a:avLst/>
          </a:prstGeom>
        </p:spPr>
        <p:txBody>
          <a:bodyPr anchor="t" rtlCol="false" tIns="0" lIns="0" bIns="0" rIns="0">
            <a:spAutoFit/>
          </a:bodyPr>
          <a:lstStyle/>
          <a:p>
            <a:pPr algn="l">
              <a:lnSpc>
                <a:spcPts val="7000"/>
              </a:lnSpc>
            </a:pPr>
            <a:r>
              <a:rPr lang="en-US" sz="5000" b="true">
                <a:solidFill>
                  <a:srgbClr val="FFFDF7"/>
                </a:solidFill>
                <a:latin typeface="Coco Gothic Bold"/>
                <a:ea typeface="Coco Gothic Bold"/>
                <a:cs typeface="Coco Gothic Bold"/>
                <a:sym typeface="Coco Gothic Bold"/>
              </a:rPr>
              <a:t>CÁC DẠNG TẤN CÔNG VÀO HẠ TẦNG IOT</a:t>
            </a:r>
          </a:p>
        </p:txBody>
      </p:sp>
      <p:sp>
        <p:nvSpPr>
          <p:cNvPr name="TextBox 11" id="11"/>
          <p:cNvSpPr txBox="true"/>
          <p:nvPr/>
        </p:nvSpPr>
        <p:spPr>
          <a:xfrm rot="0">
            <a:off x="1238470" y="6311575"/>
            <a:ext cx="14740708" cy="1793240"/>
          </a:xfrm>
          <a:prstGeom prst="rect">
            <a:avLst/>
          </a:prstGeom>
        </p:spPr>
        <p:txBody>
          <a:bodyPr anchor="t" rtlCol="false" tIns="0" lIns="0" bIns="0" rIns="0">
            <a:spAutoFit/>
          </a:bodyPr>
          <a:lstStyle/>
          <a:p>
            <a:pPr algn="l">
              <a:lnSpc>
                <a:spcPts val="7000"/>
              </a:lnSpc>
            </a:pPr>
            <a:r>
              <a:rPr lang="en-US" sz="5000" b="true">
                <a:solidFill>
                  <a:srgbClr val="FFFDF7"/>
                </a:solidFill>
                <a:latin typeface="Coco Gothic Bold"/>
                <a:ea typeface="Coco Gothic Bold"/>
                <a:cs typeface="Coco Gothic Bold"/>
                <a:sym typeface="Coco Gothic Bold"/>
              </a:rPr>
              <a:t>CÁC VẤN ĐỀ MẤT AN TOÀN BẢO MẬT TRONG IOT</a:t>
            </a:r>
          </a:p>
        </p:txBody>
      </p:sp>
      <p:sp>
        <p:nvSpPr>
          <p:cNvPr name="TextBox 12" id="12"/>
          <p:cNvSpPr txBox="true"/>
          <p:nvPr/>
        </p:nvSpPr>
        <p:spPr>
          <a:xfrm rot="0">
            <a:off x="1900043" y="1323495"/>
            <a:ext cx="13065425" cy="1411934"/>
          </a:xfrm>
          <a:prstGeom prst="rect">
            <a:avLst/>
          </a:prstGeom>
        </p:spPr>
        <p:txBody>
          <a:bodyPr anchor="t" rtlCol="false" tIns="0" lIns="0" bIns="0" rIns="0">
            <a:spAutoFit/>
          </a:bodyPr>
          <a:lstStyle/>
          <a:p>
            <a:pPr algn="ctr">
              <a:lnSpc>
                <a:spcPts val="11171"/>
              </a:lnSpc>
            </a:pPr>
            <a:r>
              <a:rPr lang="en-US" b="true" sz="7979">
                <a:solidFill>
                  <a:srgbClr val="FF914D"/>
                </a:solidFill>
                <a:latin typeface="Coco Gothic Bold"/>
                <a:ea typeface="Coco Gothic Bold"/>
                <a:cs typeface="Coco Gothic Bold"/>
                <a:sym typeface="Coco Gothic Bold"/>
              </a:rPr>
              <a:t>NỘI DUNG</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15</a:t>
            </a:r>
          </a:p>
        </p:txBody>
      </p:sp>
      <p:sp>
        <p:nvSpPr>
          <p:cNvPr name="TextBox 6" id="6"/>
          <p:cNvSpPr txBox="true"/>
          <p:nvPr/>
        </p:nvSpPr>
        <p:spPr>
          <a:xfrm rot="0">
            <a:off x="1267206" y="128905"/>
            <a:ext cx="17020794" cy="899795"/>
          </a:xfrm>
          <a:prstGeom prst="rect">
            <a:avLst/>
          </a:prstGeom>
        </p:spPr>
        <p:txBody>
          <a:bodyPr anchor="t" rtlCol="false" tIns="0" lIns="0" bIns="0" rIns="0">
            <a:spAutoFit/>
          </a:bodyPr>
          <a:lstStyle/>
          <a:p>
            <a:pPr algn="l">
              <a:lnSpc>
                <a:spcPts val="7000"/>
              </a:lnSpc>
            </a:pPr>
            <a:r>
              <a:rPr lang="en-US" sz="5000" b="true">
                <a:solidFill>
                  <a:srgbClr val="FFD21B"/>
                </a:solidFill>
                <a:latin typeface="Coco Gothic Bold"/>
                <a:ea typeface="Coco Gothic Bold"/>
                <a:cs typeface="Coco Gothic Bold"/>
                <a:sym typeface="Coco Gothic Bold"/>
              </a:rPr>
              <a:t>CÁC VẤN ĐỀ MẤT AN TOÀN BẢO MẬT TRONG IOT</a:t>
            </a:r>
          </a:p>
        </p:txBody>
      </p:sp>
      <p:sp>
        <p:nvSpPr>
          <p:cNvPr name="TextBox 7" id="7"/>
          <p:cNvSpPr txBox="true"/>
          <p:nvPr/>
        </p:nvSpPr>
        <p:spPr>
          <a:xfrm rot="0">
            <a:off x="633603" y="2476437"/>
            <a:ext cx="17435902" cy="6287293"/>
          </a:xfrm>
          <a:prstGeom prst="rect">
            <a:avLst/>
          </a:prstGeom>
        </p:spPr>
        <p:txBody>
          <a:bodyPr anchor="t" rtlCol="false" tIns="0" lIns="0" bIns="0" rIns="0">
            <a:spAutoFit/>
          </a:bodyPr>
          <a:lstStyle/>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Mô tả: Giao diện web quản lý thiết bị IoT thường thiếu các biện pháp bảo mật chuẩn.</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Lỗ hổng:</a:t>
            </a:r>
          </a:p>
          <a:p>
            <a:pPr algn="l">
              <a:lnSpc>
                <a:spcPts val="4156"/>
              </a:lnSpc>
            </a:pPr>
            <a:r>
              <a:rPr lang="en-US" sz="2968">
                <a:solidFill>
                  <a:srgbClr val="FFFDF7"/>
                </a:solidFill>
                <a:latin typeface="Poppins Light"/>
                <a:ea typeface="Poppins Light"/>
                <a:cs typeface="Poppins Light"/>
                <a:sym typeface="Poppins Light"/>
              </a:rPr>
              <a:t>Không chống XSS (Cross-Site Scripting), CSRF (Cross-Site Request Forgery).</a:t>
            </a:r>
          </a:p>
          <a:p>
            <a:pPr algn="l">
              <a:lnSpc>
                <a:spcPts val="4156"/>
              </a:lnSpc>
            </a:pPr>
            <a:r>
              <a:rPr lang="en-US" sz="2968">
                <a:solidFill>
                  <a:srgbClr val="FFFDF7"/>
                </a:solidFill>
                <a:latin typeface="Poppins Light"/>
                <a:ea typeface="Poppins Light"/>
                <a:cs typeface="Poppins Light"/>
                <a:sym typeface="Poppins Light"/>
              </a:rPr>
              <a:t>Cho phép đăng nhập mà không có bảo mật mạnh.</a:t>
            </a:r>
          </a:p>
          <a:p>
            <a:pPr algn="l">
              <a:lnSpc>
                <a:spcPts val="4156"/>
              </a:lnSpc>
            </a:pPr>
            <a:r>
              <a:rPr lang="en-US" sz="2968">
                <a:solidFill>
                  <a:srgbClr val="FFFDF7"/>
                </a:solidFill>
                <a:latin typeface="Poppins Light"/>
                <a:ea typeface="Poppins Light"/>
                <a:cs typeface="Poppins Light"/>
                <a:sym typeface="Poppins Light"/>
              </a:rPr>
              <a:t>- Ví dụ: Camera giám sát có trang web quản lý nhưng cho phép truy cập bằng mật khẩu mặc định admin/admin.</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Hậu quả: Hacker có thể chiếm quyền quản lý, xem dữ liệu hình ảnh/video.</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Giải pháp:</a:t>
            </a:r>
          </a:p>
          <a:p>
            <a:pPr algn="l">
              <a:lnSpc>
                <a:spcPts val="4156"/>
              </a:lnSpc>
            </a:pPr>
            <a:r>
              <a:rPr lang="en-US" sz="2968">
                <a:solidFill>
                  <a:srgbClr val="FFFDF7"/>
                </a:solidFill>
                <a:latin typeface="Poppins Light"/>
                <a:ea typeface="Poppins Light"/>
                <a:cs typeface="Poppins Light"/>
                <a:sym typeface="Poppins Light"/>
              </a:rPr>
              <a:t>Yêu cầu thay đổi mật khẩu mặc định.</a:t>
            </a:r>
          </a:p>
          <a:p>
            <a:pPr algn="l">
              <a:lnSpc>
                <a:spcPts val="4156"/>
              </a:lnSpc>
            </a:pPr>
            <a:r>
              <a:rPr lang="en-US" sz="2968">
                <a:solidFill>
                  <a:srgbClr val="FFFDF7"/>
                </a:solidFill>
                <a:latin typeface="Poppins Light"/>
                <a:ea typeface="Poppins Light"/>
                <a:cs typeface="Poppins Light"/>
                <a:sym typeface="Poppins Light"/>
              </a:rPr>
              <a:t>Triển khai HTTPS, token chống CSRF.</a:t>
            </a:r>
          </a:p>
          <a:p>
            <a:pPr algn="l">
              <a:lnSpc>
                <a:spcPts val="4156"/>
              </a:lnSpc>
            </a:pPr>
            <a:r>
              <a:rPr lang="en-US" sz="2968">
                <a:solidFill>
                  <a:srgbClr val="FFFDF7"/>
                </a:solidFill>
                <a:latin typeface="Poppins Light"/>
                <a:ea typeface="Poppins Light"/>
                <a:cs typeface="Poppins Light"/>
                <a:sym typeface="Poppins Light"/>
              </a:rPr>
              <a:t>Xác thực mạnh khi đăng nhập.</a:t>
            </a:r>
          </a:p>
          <a:p>
            <a:pPr algn="l">
              <a:lnSpc>
                <a:spcPts val="4156"/>
              </a:lnSpc>
            </a:pPr>
          </a:p>
        </p:txBody>
      </p:sp>
      <p:sp>
        <p:nvSpPr>
          <p:cNvPr name="TextBox 8" id="8"/>
          <p:cNvSpPr txBox="true"/>
          <p:nvPr/>
        </p:nvSpPr>
        <p:spPr>
          <a:xfrm rot="0">
            <a:off x="633603" y="1546905"/>
            <a:ext cx="9144000" cy="651510"/>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Coco Gothic Bold"/>
                <a:ea typeface="Coco Gothic Bold"/>
                <a:cs typeface="Coco Gothic Bold"/>
                <a:sym typeface="Coco Gothic Bold"/>
              </a:rPr>
              <a:t>GIAO DIỆN QUẢN TRỊ KHÔNG AN TOÀN</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DF7"/>
                </a:solidFill>
                <a:latin typeface="Coco Gothic Bold"/>
                <a:ea typeface="Coco Gothic Bold"/>
                <a:cs typeface="Coco Gothic Bold"/>
                <a:sym typeface="Coco Gothic Bold"/>
              </a:rPr>
              <a:t>16</a:t>
            </a:r>
          </a:p>
        </p:txBody>
      </p:sp>
      <p:sp>
        <p:nvSpPr>
          <p:cNvPr name="TextBox 6" id="6"/>
          <p:cNvSpPr txBox="true"/>
          <p:nvPr/>
        </p:nvSpPr>
        <p:spPr>
          <a:xfrm rot="0">
            <a:off x="1267206" y="128905"/>
            <a:ext cx="17020794" cy="899795"/>
          </a:xfrm>
          <a:prstGeom prst="rect">
            <a:avLst/>
          </a:prstGeom>
        </p:spPr>
        <p:txBody>
          <a:bodyPr anchor="t" rtlCol="false" tIns="0" lIns="0" bIns="0" rIns="0">
            <a:spAutoFit/>
          </a:bodyPr>
          <a:lstStyle/>
          <a:p>
            <a:pPr algn="l">
              <a:lnSpc>
                <a:spcPts val="7000"/>
              </a:lnSpc>
            </a:pPr>
            <a:r>
              <a:rPr lang="en-US" sz="5000" b="true">
                <a:solidFill>
                  <a:srgbClr val="FFD21B"/>
                </a:solidFill>
                <a:latin typeface="Coco Gothic Bold"/>
                <a:ea typeface="Coco Gothic Bold"/>
                <a:cs typeface="Coco Gothic Bold"/>
                <a:sym typeface="Coco Gothic Bold"/>
              </a:rPr>
              <a:t>CÁC VẤN ĐỀ MẤT AN TOÀN BẢO MẬT TRONG IOT</a:t>
            </a:r>
          </a:p>
        </p:txBody>
      </p:sp>
      <p:sp>
        <p:nvSpPr>
          <p:cNvPr name="TextBox 7" id="7"/>
          <p:cNvSpPr txBox="true"/>
          <p:nvPr/>
        </p:nvSpPr>
        <p:spPr>
          <a:xfrm rot="0">
            <a:off x="633603" y="2476437"/>
            <a:ext cx="17435902" cy="6287293"/>
          </a:xfrm>
          <a:prstGeom prst="rect">
            <a:avLst/>
          </a:prstGeom>
        </p:spPr>
        <p:txBody>
          <a:bodyPr anchor="t" rtlCol="false" tIns="0" lIns="0" bIns="0" rIns="0">
            <a:spAutoFit/>
          </a:bodyPr>
          <a:lstStyle/>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Mô tả: Nhiều thiết bị IoT chỉ yêu cầu mật khẩu đơn giản hoặc không có phân quyền rõ ràng.</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Lỗ hổng:</a:t>
            </a:r>
          </a:p>
          <a:p>
            <a:pPr algn="l">
              <a:lnSpc>
                <a:spcPts val="4156"/>
              </a:lnSpc>
            </a:pPr>
            <a:r>
              <a:rPr lang="en-US" sz="2968">
                <a:solidFill>
                  <a:srgbClr val="FFFDF7"/>
                </a:solidFill>
                <a:latin typeface="Poppins Light"/>
                <a:ea typeface="Poppins Light"/>
                <a:cs typeface="Poppins Light"/>
                <a:sym typeface="Poppins Light"/>
              </a:rPr>
              <a:t>Dễ</a:t>
            </a:r>
            <a:r>
              <a:rPr lang="en-US" sz="2968">
                <a:solidFill>
                  <a:srgbClr val="FFFDF7"/>
                </a:solidFill>
                <a:latin typeface="Poppins Light"/>
                <a:ea typeface="Poppins Light"/>
                <a:cs typeface="Poppins Light"/>
                <a:sym typeface="Poppins Light"/>
              </a:rPr>
              <a:t> bị brute-force (thử nhiều mật khẩu).</a:t>
            </a:r>
          </a:p>
          <a:p>
            <a:pPr algn="l">
              <a:lnSpc>
                <a:spcPts val="4156"/>
              </a:lnSpc>
            </a:pPr>
            <a:r>
              <a:rPr lang="en-US" sz="2968">
                <a:solidFill>
                  <a:srgbClr val="FFFDF7"/>
                </a:solidFill>
                <a:latin typeface="Poppins Light"/>
                <a:ea typeface="Poppins Light"/>
                <a:cs typeface="Poppins Light"/>
                <a:sym typeface="Poppins Light"/>
              </a:rPr>
              <a:t>Không giới hạn số lần đăng nhập sai.</a:t>
            </a:r>
          </a:p>
          <a:p>
            <a:pPr algn="l">
              <a:lnSpc>
                <a:spcPts val="4156"/>
              </a:lnSpc>
            </a:pPr>
            <a:r>
              <a:rPr lang="en-US" sz="2968">
                <a:solidFill>
                  <a:srgbClr val="FFFDF7"/>
                </a:solidFill>
                <a:latin typeface="Poppins Light"/>
                <a:ea typeface="Poppins Light"/>
                <a:cs typeface="Poppins Light"/>
                <a:sym typeface="Poppins Light"/>
              </a:rPr>
              <a:t>- Ví dụ: Hệ thống Smart Home cho phép mọi người trong mạng nội bộ truy cập thiết bị mà không cần xác thực cá nhân.</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Hậu quả: Kẻ tấn công dễ dàng xâm nhập để điều khiển hệ thống.</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Giải pháp:</a:t>
            </a:r>
          </a:p>
          <a:p>
            <a:pPr algn="l">
              <a:lnSpc>
                <a:spcPts val="4156"/>
              </a:lnSpc>
            </a:pPr>
            <a:r>
              <a:rPr lang="en-US" sz="2968">
                <a:solidFill>
                  <a:srgbClr val="FFFDF7"/>
                </a:solidFill>
                <a:latin typeface="Poppins Light"/>
                <a:ea typeface="Poppins Light"/>
                <a:cs typeface="Poppins Light"/>
                <a:sym typeface="Poppins Light"/>
              </a:rPr>
              <a:t>Sử</a:t>
            </a:r>
            <a:r>
              <a:rPr lang="en-US" sz="2968">
                <a:solidFill>
                  <a:srgbClr val="FFFDF7"/>
                </a:solidFill>
                <a:latin typeface="Poppins Light"/>
                <a:ea typeface="Poppins Light"/>
                <a:cs typeface="Poppins Light"/>
                <a:sym typeface="Poppins Light"/>
              </a:rPr>
              <a:t> dụng mật khẩu mạnh và xác thực đa yếu tố (MFA).</a:t>
            </a:r>
          </a:p>
          <a:p>
            <a:pPr algn="l">
              <a:lnSpc>
                <a:spcPts val="4156"/>
              </a:lnSpc>
            </a:pPr>
            <a:r>
              <a:rPr lang="en-US" sz="2968">
                <a:solidFill>
                  <a:srgbClr val="FFFDF7"/>
                </a:solidFill>
                <a:latin typeface="Poppins Light"/>
                <a:ea typeface="Poppins Light"/>
                <a:cs typeface="Poppins Light"/>
                <a:sym typeface="Poppins Light"/>
              </a:rPr>
              <a:t>Hạn chế đăng nhập sai nhiều lần.</a:t>
            </a:r>
          </a:p>
          <a:p>
            <a:pPr algn="l">
              <a:lnSpc>
                <a:spcPts val="4156"/>
              </a:lnSpc>
            </a:pPr>
            <a:r>
              <a:rPr lang="en-US" sz="2968">
                <a:solidFill>
                  <a:srgbClr val="FFFDF7"/>
                </a:solidFill>
                <a:latin typeface="Poppins Light"/>
                <a:ea typeface="Poppins Light"/>
                <a:cs typeface="Poppins Light"/>
                <a:sym typeface="Poppins Light"/>
              </a:rPr>
              <a:t>Thiết lập phân quyền rõ ràng (admin, user, guest).</a:t>
            </a:r>
          </a:p>
          <a:p>
            <a:pPr algn="l">
              <a:lnSpc>
                <a:spcPts val="4156"/>
              </a:lnSpc>
            </a:pPr>
          </a:p>
        </p:txBody>
      </p:sp>
      <p:sp>
        <p:nvSpPr>
          <p:cNvPr name="TextBox 8" id="8"/>
          <p:cNvSpPr txBox="true"/>
          <p:nvPr/>
        </p:nvSpPr>
        <p:spPr>
          <a:xfrm rot="0">
            <a:off x="207554" y="1412526"/>
            <a:ext cx="9144000" cy="651510"/>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Coco Gothic Bold"/>
                <a:ea typeface="Coco Gothic Bold"/>
                <a:cs typeface="Coco Gothic Bold"/>
                <a:sym typeface="Coco Gothic Bold"/>
              </a:rPr>
              <a:t>CƠ</a:t>
            </a:r>
            <a:r>
              <a:rPr lang="en-US" b="true" sz="3599">
                <a:solidFill>
                  <a:srgbClr val="FFFFFF"/>
                </a:solidFill>
                <a:latin typeface="Coco Gothic Bold"/>
                <a:ea typeface="Coco Gothic Bold"/>
                <a:cs typeface="Coco Gothic Bold"/>
                <a:sym typeface="Coco Gothic Bold"/>
              </a:rPr>
              <a:t> CHẾ XÁC THỰC/ỦY QUYỀN YẾU</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17</a:t>
            </a:r>
          </a:p>
        </p:txBody>
      </p:sp>
      <p:sp>
        <p:nvSpPr>
          <p:cNvPr name="TextBox 6" id="6"/>
          <p:cNvSpPr txBox="true"/>
          <p:nvPr/>
        </p:nvSpPr>
        <p:spPr>
          <a:xfrm rot="0">
            <a:off x="1267206" y="128905"/>
            <a:ext cx="17020794" cy="899795"/>
          </a:xfrm>
          <a:prstGeom prst="rect">
            <a:avLst/>
          </a:prstGeom>
        </p:spPr>
        <p:txBody>
          <a:bodyPr anchor="t" rtlCol="false" tIns="0" lIns="0" bIns="0" rIns="0">
            <a:spAutoFit/>
          </a:bodyPr>
          <a:lstStyle/>
          <a:p>
            <a:pPr algn="l">
              <a:lnSpc>
                <a:spcPts val="7000"/>
              </a:lnSpc>
            </a:pPr>
            <a:r>
              <a:rPr lang="en-US" sz="5000" b="true">
                <a:solidFill>
                  <a:srgbClr val="FFD21B"/>
                </a:solidFill>
                <a:latin typeface="Coco Gothic Bold"/>
                <a:ea typeface="Coco Gothic Bold"/>
                <a:cs typeface="Coco Gothic Bold"/>
                <a:sym typeface="Coco Gothic Bold"/>
              </a:rPr>
              <a:t>CÁC VẤN ĐỀ MẤT AN TOÀN BẢO MẬT TRONG IOT</a:t>
            </a:r>
          </a:p>
        </p:txBody>
      </p:sp>
      <p:sp>
        <p:nvSpPr>
          <p:cNvPr name="TextBox 7" id="7"/>
          <p:cNvSpPr txBox="true"/>
          <p:nvPr/>
        </p:nvSpPr>
        <p:spPr>
          <a:xfrm rot="0">
            <a:off x="633603" y="2476437"/>
            <a:ext cx="17435902" cy="4715668"/>
          </a:xfrm>
          <a:prstGeom prst="rect">
            <a:avLst/>
          </a:prstGeom>
        </p:spPr>
        <p:txBody>
          <a:bodyPr anchor="t" rtlCol="false" tIns="0" lIns="0" bIns="0" rIns="0">
            <a:spAutoFit/>
          </a:bodyPr>
          <a:lstStyle/>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Mô tả: Thiết bị IoT mở nhiều dịch vụ (Telnet, FTP, HTTP) không cần thiết và không mã hóa.</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Lỗ hổng: Các cổng này d</a:t>
            </a:r>
            <a:r>
              <a:rPr lang="en-US" sz="2968">
                <a:solidFill>
                  <a:srgbClr val="FFFDF7"/>
                </a:solidFill>
                <a:latin typeface="Poppins Light"/>
                <a:ea typeface="Poppins Light"/>
                <a:cs typeface="Poppins Light"/>
                <a:sym typeface="Poppins Light"/>
              </a:rPr>
              <a:t>ễ</a:t>
            </a:r>
            <a:r>
              <a:rPr lang="en-US" sz="2968">
                <a:solidFill>
                  <a:srgbClr val="FFFDF7"/>
                </a:solidFill>
                <a:latin typeface="Poppins Light"/>
                <a:ea typeface="Poppins Light"/>
                <a:cs typeface="Poppins Light"/>
                <a:sym typeface="Poppins Light"/>
              </a:rPr>
              <a:t> bị quét, khai thác lỗ hổng hoặc nghe lén.</a:t>
            </a:r>
          </a:p>
          <a:p>
            <a:pPr algn="l">
              <a:lnSpc>
                <a:spcPts val="4156"/>
              </a:lnSpc>
            </a:pPr>
            <a:r>
              <a:rPr lang="en-US" sz="2968">
                <a:solidFill>
                  <a:srgbClr val="FFFDF7"/>
                </a:solidFill>
                <a:latin typeface="Poppins Light"/>
                <a:ea typeface="Poppins Light"/>
                <a:cs typeface="Poppins Light"/>
                <a:sym typeface="Poppins Light"/>
              </a:rPr>
              <a:t>- </a:t>
            </a:r>
            <a:r>
              <a:rPr lang="en-US" sz="2968">
                <a:solidFill>
                  <a:srgbClr val="FFFDF7"/>
                </a:solidFill>
                <a:latin typeface="Poppins Light"/>
                <a:ea typeface="Poppins Light"/>
                <a:cs typeface="Poppins Light"/>
                <a:sym typeface="Poppins Light"/>
              </a:rPr>
              <a:t>Ví dụ: Router IoT để cổng Telnet mở mà không yêu cầu xác thực.</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Hậu quả: Hacker có thể truy cập sâu vào hệ thống.</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Giải pháp:</a:t>
            </a:r>
          </a:p>
          <a:p>
            <a:pPr algn="l">
              <a:lnSpc>
                <a:spcPts val="4156"/>
              </a:lnSpc>
            </a:pPr>
            <a:r>
              <a:rPr lang="en-US" sz="2968">
                <a:solidFill>
                  <a:srgbClr val="FFFDF7"/>
                </a:solidFill>
                <a:latin typeface="Poppins Light"/>
                <a:ea typeface="Poppins Light"/>
                <a:cs typeface="Poppins Light"/>
                <a:sym typeface="Poppins Light"/>
              </a:rPr>
              <a:t>Đóng các</a:t>
            </a:r>
            <a:r>
              <a:rPr lang="en-US" sz="2968">
                <a:solidFill>
                  <a:srgbClr val="FFFDF7"/>
                </a:solidFill>
                <a:latin typeface="Poppins Light"/>
                <a:ea typeface="Poppins Light"/>
                <a:cs typeface="Poppins Light"/>
                <a:sym typeface="Poppins Light"/>
              </a:rPr>
              <a:t> cổng không cần thiết.</a:t>
            </a:r>
          </a:p>
          <a:p>
            <a:pPr algn="l">
              <a:lnSpc>
                <a:spcPts val="4156"/>
              </a:lnSpc>
            </a:pPr>
            <a:r>
              <a:rPr lang="en-US" sz="2968">
                <a:solidFill>
                  <a:srgbClr val="FFFDF7"/>
                </a:solidFill>
                <a:latin typeface="Poppins Light"/>
                <a:ea typeface="Poppins Light"/>
                <a:cs typeface="Poppins Light"/>
                <a:sym typeface="Poppins Light"/>
              </a:rPr>
              <a:t>Bật firewall, IDS/IPS.</a:t>
            </a:r>
          </a:p>
          <a:p>
            <a:pPr algn="l">
              <a:lnSpc>
                <a:spcPts val="4156"/>
              </a:lnSpc>
            </a:pPr>
            <a:r>
              <a:rPr lang="en-US" sz="2968">
                <a:solidFill>
                  <a:srgbClr val="FFFDF7"/>
                </a:solidFill>
                <a:latin typeface="Poppins Light"/>
                <a:ea typeface="Poppins Light"/>
                <a:cs typeface="Poppins Light"/>
                <a:sym typeface="Poppins Light"/>
              </a:rPr>
              <a:t>Chỉ cho phép giao thức bảo mật (SSH thay cho Telnet).</a:t>
            </a:r>
          </a:p>
          <a:p>
            <a:pPr algn="l">
              <a:lnSpc>
                <a:spcPts val="4156"/>
              </a:lnSpc>
            </a:pPr>
          </a:p>
        </p:txBody>
      </p:sp>
      <p:sp>
        <p:nvSpPr>
          <p:cNvPr name="TextBox 8" id="8"/>
          <p:cNvSpPr txBox="true"/>
          <p:nvPr/>
        </p:nvSpPr>
        <p:spPr>
          <a:xfrm rot="0">
            <a:off x="207554" y="1412526"/>
            <a:ext cx="9144000" cy="651510"/>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Coco Gothic Bold"/>
                <a:ea typeface="Coco Gothic Bold"/>
                <a:cs typeface="Coco Gothic Bold"/>
                <a:sym typeface="Coco Gothic Bold"/>
              </a:rPr>
              <a:t>DỊ</a:t>
            </a:r>
            <a:r>
              <a:rPr lang="en-US" b="true" sz="3599">
                <a:solidFill>
                  <a:srgbClr val="FFFFFF"/>
                </a:solidFill>
                <a:latin typeface="Coco Gothic Bold"/>
                <a:ea typeface="Coco Gothic Bold"/>
                <a:cs typeface="Coco Gothic Bold"/>
                <a:sym typeface="Coco Gothic Bold"/>
              </a:rPr>
              <a:t>CH VỤ MẠNG KHÔNG AN TOÀN</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18</a:t>
            </a:r>
          </a:p>
        </p:txBody>
      </p:sp>
      <p:sp>
        <p:nvSpPr>
          <p:cNvPr name="TextBox 6" id="6"/>
          <p:cNvSpPr txBox="true"/>
          <p:nvPr/>
        </p:nvSpPr>
        <p:spPr>
          <a:xfrm rot="0">
            <a:off x="1267206" y="128905"/>
            <a:ext cx="17020794" cy="899795"/>
          </a:xfrm>
          <a:prstGeom prst="rect">
            <a:avLst/>
          </a:prstGeom>
        </p:spPr>
        <p:txBody>
          <a:bodyPr anchor="t" rtlCol="false" tIns="0" lIns="0" bIns="0" rIns="0">
            <a:spAutoFit/>
          </a:bodyPr>
          <a:lstStyle/>
          <a:p>
            <a:pPr algn="l">
              <a:lnSpc>
                <a:spcPts val="7000"/>
              </a:lnSpc>
            </a:pPr>
            <a:r>
              <a:rPr lang="en-US" sz="5000" b="true">
                <a:solidFill>
                  <a:srgbClr val="FFD21B"/>
                </a:solidFill>
                <a:latin typeface="Coco Gothic Bold"/>
                <a:ea typeface="Coco Gothic Bold"/>
                <a:cs typeface="Coco Gothic Bold"/>
                <a:sym typeface="Coco Gothic Bold"/>
              </a:rPr>
              <a:t>CÁC VẤN ĐỀ MẤT AN TOÀN BẢO MẬT TRONG IOT</a:t>
            </a:r>
          </a:p>
        </p:txBody>
      </p:sp>
      <p:sp>
        <p:nvSpPr>
          <p:cNvPr name="TextBox 7" id="7"/>
          <p:cNvSpPr txBox="true"/>
          <p:nvPr/>
        </p:nvSpPr>
        <p:spPr>
          <a:xfrm rot="0">
            <a:off x="633603" y="2476437"/>
            <a:ext cx="17435902" cy="4715668"/>
          </a:xfrm>
          <a:prstGeom prst="rect">
            <a:avLst/>
          </a:prstGeom>
        </p:spPr>
        <p:txBody>
          <a:bodyPr anchor="t" rtlCol="false" tIns="0" lIns="0" bIns="0" rIns="0">
            <a:spAutoFit/>
          </a:bodyPr>
          <a:lstStyle/>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Mô tả: Nhiều thiết bị gửi dữ liệu dạng plaintext (không mã hóa).</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Lỗ hổng: Hacker có thể nghe lén và thay đổi gói tin.</a:t>
            </a:r>
          </a:p>
          <a:p>
            <a:pPr algn="l">
              <a:lnSpc>
                <a:spcPts val="4156"/>
              </a:lnSpc>
            </a:pPr>
            <a:r>
              <a:rPr lang="en-US" sz="2968">
                <a:solidFill>
                  <a:srgbClr val="FFFDF7"/>
                </a:solidFill>
                <a:latin typeface="Poppins Light"/>
                <a:ea typeface="Poppins Light"/>
                <a:cs typeface="Poppins Light"/>
                <a:sym typeface="Poppins Light"/>
              </a:rPr>
              <a:t>- </a:t>
            </a:r>
            <a:r>
              <a:rPr lang="en-US" sz="2968">
                <a:solidFill>
                  <a:srgbClr val="FFFDF7"/>
                </a:solidFill>
                <a:latin typeface="Poppins Light"/>
                <a:ea typeface="Poppins Light"/>
                <a:cs typeface="Poppins Light"/>
                <a:sym typeface="Poppins Light"/>
              </a:rPr>
              <a:t>Ví dụ: Smart sensor gửi dữ liệu nhiệt độ qua HTTP, hacker chỉnh sửa gói tin để báo sai nhiệt độ.</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Hậu quả: Dữ liệu bị giả mạo, hệ thống đưa ra quyết định sai.</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Giải pháp:</a:t>
            </a:r>
          </a:p>
          <a:p>
            <a:pPr algn="l">
              <a:lnSpc>
                <a:spcPts val="4156"/>
              </a:lnSpc>
            </a:pPr>
            <a:r>
              <a:rPr lang="en-US" sz="2968">
                <a:solidFill>
                  <a:srgbClr val="FFFDF7"/>
                </a:solidFill>
                <a:latin typeface="Poppins Light"/>
                <a:ea typeface="Poppins Light"/>
                <a:cs typeface="Poppins Light"/>
                <a:sym typeface="Poppins Light"/>
              </a:rPr>
              <a:t>Sử</a:t>
            </a:r>
            <a:r>
              <a:rPr lang="en-US" sz="2968">
                <a:solidFill>
                  <a:srgbClr val="FFFDF7"/>
                </a:solidFill>
                <a:latin typeface="Poppins Light"/>
                <a:ea typeface="Poppins Light"/>
                <a:cs typeface="Poppins Light"/>
                <a:sym typeface="Poppins Light"/>
              </a:rPr>
              <a:t> dụng TLS/SSL, VPN.</a:t>
            </a:r>
          </a:p>
          <a:p>
            <a:pPr algn="l">
              <a:lnSpc>
                <a:spcPts val="4156"/>
              </a:lnSpc>
            </a:pPr>
            <a:r>
              <a:rPr lang="en-US" sz="2968">
                <a:solidFill>
                  <a:srgbClr val="FFFDF7"/>
                </a:solidFill>
                <a:latin typeface="Poppins Light"/>
                <a:ea typeface="Poppins Light"/>
                <a:cs typeface="Poppins Light"/>
                <a:sym typeface="Poppins Light"/>
              </a:rPr>
              <a:t>Kiểm tra toàn vẹn dữ liệu bằng hash (SHA-256).</a:t>
            </a:r>
          </a:p>
          <a:p>
            <a:pPr algn="l">
              <a:lnSpc>
                <a:spcPts val="4156"/>
              </a:lnSpc>
            </a:pPr>
          </a:p>
        </p:txBody>
      </p:sp>
      <p:sp>
        <p:nvSpPr>
          <p:cNvPr name="TextBox 8" id="8"/>
          <p:cNvSpPr txBox="true"/>
          <p:nvPr/>
        </p:nvSpPr>
        <p:spPr>
          <a:xfrm rot="0">
            <a:off x="207554" y="1412526"/>
            <a:ext cx="9144000" cy="651510"/>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Coco Gothic Bold"/>
                <a:ea typeface="Coco Gothic Bold"/>
                <a:cs typeface="Coco Gothic Bold"/>
                <a:sym typeface="Coco Gothic Bold"/>
              </a:rPr>
              <a:t>THIẾU MÃ HÓA TẦNG GIAO VẬN</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19</a:t>
            </a:r>
          </a:p>
        </p:txBody>
      </p:sp>
      <p:sp>
        <p:nvSpPr>
          <p:cNvPr name="TextBox 6" id="6"/>
          <p:cNvSpPr txBox="true"/>
          <p:nvPr/>
        </p:nvSpPr>
        <p:spPr>
          <a:xfrm rot="0">
            <a:off x="1267206" y="128905"/>
            <a:ext cx="17020794" cy="899795"/>
          </a:xfrm>
          <a:prstGeom prst="rect">
            <a:avLst/>
          </a:prstGeom>
        </p:spPr>
        <p:txBody>
          <a:bodyPr anchor="t" rtlCol="false" tIns="0" lIns="0" bIns="0" rIns="0">
            <a:spAutoFit/>
          </a:bodyPr>
          <a:lstStyle/>
          <a:p>
            <a:pPr algn="l">
              <a:lnSpc>
                <a:spcPts val="7000"/>
              </a:lnSpc>
            </a:pPr>
            <a:r>
              <a:rPr lang="en-US" sz="5000" b="true">
                <a:solidFill>
                  <a:srgbClr val="FFD21B"/>
                </a:solidFill>
                <a:latin typeface="Coco Gothic Bold"/>
                <a:ea typeface="Coco Gothic Bold"/>
                <a:cs typeface="Coco Gothic Bold"/>
                <a:sym typeface="Coco Gothic Bold"/>
              </a:rPr>
              <a:t>CÁC VẤN ĐỀ MẤT AN TOÀN BẢO MẬT TRONG IOT</a:t>
            </a:r>
          </a:p>
        </p:txBody>
      </p:sp>
      <p:sp>
        <p:nvSpPr>
          <p:cNvPr name="TextBox 7" id="7"/>
          <p:cNvSpPr txBox="true"/>
          <p:nvPr/>
        </p:nvSpPr>
        <p:spPr>
          <a:xfrm rot="0">
            <a:off x="633603" y="2476437"/>
            <a:ext cx="17435902" cy="6287293"/>
          </a:xfrm>
          <a:prstGeom prst="rect">
            <a:avLst/>
          </a:prstGeom>
        </p:spPr>
        <p:txBody>
          <a:bodyPr anchor="t" rtlCol="false" tIns="0" lIns="0" bIns="0" rIns="0">
            <a:spAutoFit/>
          </a:bodyPr>
          <a:lstStyle/>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Mô tả: IoT thu thập rất nhiều dữ liệu người dùng (vị trí, hình ảnh, thói quen sinh hoạt).</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N</a:t>
            </a:r>
            <a:r>
              <a:rPr lang="en-US" sz="2968">
                <a:solidFill>
                  <a:srgbClr val="FFFDF7"/>
                </a:solidFill>
                <a:latin typeface="Poppins Light"/>
                <a:ea typeface="Poppins Light"/>
                <a:cs typeface="Poppins Light"/>
                <a:sym typeface="Poppins Light"/>
              </a:rPr>
              <a:t>guy cơ:</a:t>
            </a:r>
          </a:p>
          <a:p>
            <a:pPr algn="l">
              <a:lnSpc>
                <a:spcPts val="4156"/>
              </a:lnSpc>
            </a:pPr>
            <a:r>
              <a:rPr lang="en-US" sz="2968">
                <a:solidFill>
                  <a:srgbClr val="FFFDF7"/>
                </a:solidFill>
                <a:latin typeface="Poppins Light"/>
                <a:ea typeface="Poppins Light"/>
                <a:cs typeface="Poppins Light"/>
                <a:sym typeface="Poppins Light"/>
              </a:rPr>
              <a:t>Thu thập vượt quá nhu cầu.</a:t>
            </a:r>
          </a:p>
          <a:p>
            <a:pPr algn="l">
              <a:lnSpc>
                <a:spcPts val="4156"/>
              </a:lnSpc>
            </a:pPr>
            <a:r>
              <a:rPr lang="en-US" sz="2968">
                <a:solidFill>
                  <a:srgbClr val="FFFDF7"/>
                </a:solidFill>
                <a:latin typeface="Poppins Light"/>
                <a:ea typeface="Poppins Light"/>
                <a:cs typeface="Poppins Light"/>
                <a:sym typeface="Poppins Light"/>
              </a:rPr>
              <a:t>Dữ liệu bị rò rỉ hoặc bán cho bên thứ ba.</a:t>
            </a:r>
          </a:p>
          <a:p>
            <a:pPr algn="l">
              <a:lnSpc>
                <a:spcPts val="4156"/>
              </a:lnSpc>
            </a:pPr>
            <a:r>
              <a:rPr lang="en-US" sz="2968">
                <a:solidFill>
                  <a:srgbClr val="FFFDF7"/>
                </a:solidFill>
                <a:latin typeface="Poppins Light"/>
                <a:ea typeface="Poppins Light"/>
                <a:cs typeface="Poppins Light"/>
                <a:sym typeface="Poppins Light"/>
              </a:rPr>
              <a:t>- Ví dụ: Đồng hồ thông minh (smartwatch) ghi lại vị trí, nhịp tim và chia sẻ lên server không rõ nguồn gốc.</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Hậu quả: Vi phạm quyền riêng tư, bị lợi dụng cho mục đích xấu.</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Giải pháp:</a:t>
            </a:r>
          </a:p>
          <a:p>
            <a:pPr algn="l">
              <a:lnSpc>
                <a:spcPts val="4156"/>
              </a:lnSpc>
            </a:pPr>
            <a:r>
              <a:rPr lang="en-US" sz="2968">
                <a:solidFill>
                  <a:srgbClr val="FFFDF7"/>
                </a:solidFill>
                <a:latin typeface="Poppins Light"/>
                <a:ea typeface="Poppins Light"/>
                <a:cs typeface="Poppins Light"/>
                <a:sym typeface="Poppins Light"/>
              </a:rPr>
              <a:t>Minh bạch</a:t>
            </a:r>
            <a:r>
              <a:rPr lang="en-US" sz="2968">
                <a:solidFill>
                  <a:srgbClr val="FFFDF7"/>
                </a:solidFill>
                <a:latin typeface="Poppins Light"/>
                <a:ea typeface="Poppins Light"/>
                <a:cs typeface="Poppins Light"/>
                <a:sym typeface="Poppins Light"/>
              </a:rPr>
              <a:t> chính sách bảo mật dữ liệu.</a:t>
            </a:r>
          </a:p>
          <a:p>
            <a:pPr algn="l">
              <a:lnSpc>
                <a:spcPts val="4156"/>
              </a:lnSpc>
            </a:pPr>
            <a:r>
              <a:rPr lang="en-US" sz="2968">
                <a:solidFill>
                  <a:srgbClr val="FFFDF7"/>
                </a:solidFill>
                <a:latin typeface="Poppins Light"/>
                <a:ea typeface="Poppins Light"/>
                <a:cs typeface="Poppins Light"/>
                <a:sym typeface="Poppins Light"/>
              </a:rPr>
              <a:t>Mã hóa dữ liệu cá nhân.</a:t>
            </a:r>
          </a:p>
          <a:p>
            <a:pPr algn="l">
              <a:lnSpc>
                <a:spcPts val="4156"/>
              </a:lnSpc>
            </a:pPr>
            <a:r>
              <a:rPr lang="en-US" sz="2968">
                <a:solidFill>
                  <a:srgbClr val="FFFDF7"/>
                </a:solidFill>
                <a:latin typeface="Poppins Light"/>
                <a:ea typeface="Poppins Light"/>
                <a:cs typeface="Poppins Light"/>
                <a:sym typeface="Poppins Light"/>
              </a:rPr>
              <a:t>Cho phép người dùng kiểm soát thông tin chia sẻ.</a:t>
            </a:r>
          </a:p>
          <a:p>
            <a:pPr algn="l">
              <a:lnSpc>
                <a:spcPts val="4156"/>
              </a:lnSpc>
            </a:pPr>
          </a:p>
        </p:txBody>
      </p:sp>
      <p:sp>
        <p:nvSpPr>
          <p:cNvPr name="TextBox 8" id="8"/>
          <p:cNvSpPr txBox="true"/>
          <p:nvPr/>
        </p:nvSpPr>
        <p:spPr>
          <a:xfrm rot="0">
            <a:off x="-454704" y="1412526"/>
            <a:ext cx="9144000" cy="651510"/>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Coco Gothic Bold"/>
                <a:ea typeface="Coco Gothic Bold"/>
                <a:cs typeface="Coco Gothic Bold"/>
                <a:sym typeface="Coco Gothic Bold"/>
              </a:rPr>
              <a:t>VẤN ĐỀ VỀ QUYỀN RIÊNG TƯ</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2</a:t>
            </a:r>
          </a:p>
        </p:txBody>
      </p:sp>
      <p:sp>
        <p:nvSpPr>
          <p:cNvPr name="TextBox 6" id="6"/>
          <p:cNvSpPr txBox="true"/>
          <p:nvPr/>
        </p:nvSpPr>
        <p:spPr>
          <a:xfrm rot="0">
            <a:off x="383970" y="3555676"/>
            <a:ext cx="677898" cy="892175"/>
          </a:xfrm>
          <a:prstGeom prst="rect">
            <a:avLst/>
          </a:prstGeom>
        </p:spPr>
        <p:txBody>
          <a:bodyPr anchor="t" rtlCol="false" tIns="0" lIns="0" bIns="0" rIns="0">
            <a:spAutoFit/>
          </a:bodyPr>
          <a:lstStyle/>
          <a:p>
            <a:pPr algn="l">
              <a:lnSpc>
                <a:spcPts val="7000"/>
              </a:lnSpc>
            </a:pPr>
            <a:r>
              <a:rPr lang="en-US" b="true" sz="5000">
                <a:solidFill>
                  <a:srgbClr val="FEFEFE"/>
                </a:solidFill>
                <a:latin typeface="Coco Gothic Bold"/>
                <a:ea typeface="Coco Gothic Bold"/>
                <a:cs typeface="Coco Gothic Bold"/>
                <a:sym typeface="Coco Gothic Bold"/>
              </a:rPr>
              <a:t>1.</a:t>
            </a:r>
          </a:p>
        </p:txBody>
      </p:sp>
      <p:sp>
        <p:nvSpPr>
          <p:cNvPr name="TextBox 7" id="7"/>
          <p:cNvSpPr txBox="true"/>
          <p:nvPr/>
        </p:nvSpPr>
        <p:spPr>
          <a:xfrm rot="0">
            <a:off x="383970" y="4933626"/>
            <a:ext cx="701041" cy="892175"/>
          </a:xfrm>
          <a:prstGeom prst="rect">
            <a:avLst/>
          </a:prstGeom>
        </p:spPr>
        <p:txBody>
          <a:bodyPr anchor="t" rtlCol="false" tIns="0" lIns="0" bIns="0" rIns="0">
            <a:spAutoFit/>
          </a:bodyPr>
          <a:lstStyle/>
          <a:p>
            <a:pPr algn="l">
              <a:lnSpc>
                <a:spcPts val="7000"/>
              </a:lnSpc>
            </a:pPr>
            <a:r>
              <a:rPr lang="en-US" b="true" sz="5000">
                <a:solidFill>
                  <a:srgbClr val="FEFEFE"/>
                </a:solidFill>
                <a:latin typeface="Coco Gothic Bold"/>
                <a:ea typeface="Coco Gothic Bold"/>
                <a:cs typeface="Coco Gothic Bold"/>
                <a:sym typeface="Coco Gothic Bold"/>
              </a:rPr>
              <a:t>2.</a:t>
            </a:r>
          </a:p>
        </p:txBody>
      </p:sp>
      <p:sp>
        <p:nvSpPr>
          <p:cNvPr name="TextBox 8" id="8"/>
          <p:cNvSpPr txBox="true"/>
          <p:nvPr/>
        </p:nvSpPr>
        <p:spPr>
          <a:xfrm rot="0">
            <a:off x="360827" y="6311575"/>
            <a:ext cx="724184" cy="892175"/>
          </a:xfrm>
          <a:prstGeom prst="rect">
            <a:avLst/>
          </a:prstGeom>
        </p:spPr>
        <p:txBody>
          <a:bodyPr anchor="t" rtlCol="false" tIns="0" lIns="0" bIns="0" rIns="0">
            <a:spAutoFit/>
          </a:bodyPr>
          <a:lstStyle/>
          <a:p>
            <a:pPr algn="l">
              <a:lnSpc>
                <a:spcPts val="7000"/>
              </a:lnSpc>
            </a:pPr>
            <a:r>
              <a:rPr lang="en-US" b="true" sz="5000">
                <a:solidFill>
                  <a:srgbClr val="FEFEFE"/>
                </a:solidFill>
                <a:latin typeface="Coco Gothic Bold"/>
                <a:ea typeface="Coco Gothic Bold"/>
                <a:cs typeface="Coco Gothic Bold"/>
                <a:sym typeface="Coco Gothic Bold"/>
              </a:rPr>
              <a:t>3.</a:t>
            </a:r>
          </a:p>
        </p:txBody>
      </p:sp>
      <p:sp>
        <p:nvSpPr>
          <p:cNvPr name="TextBox 9" id="9"/>
          <p:cNvSpPr txBox="true"/>
          <p:nvPr/>
        </p:nvSpPr>
        <p:spPr>
          <a:xfrm rot="0">
            <a:off x="1261613" y="3555676"/>
            <a:ext cx="11788565" cy="899795"/>
          </a:xfrm>
          <a:prstGeom prst="rect">
            <a:avLst/>
          </a:prstGeom>
        </p:spPr>
        <p:txBody>
          <a:bodyPr anchor="t" rtlCol="false" tIns="0" lIns="0" bIns="0" rIns="0">
            <a:spAutoFit/>
          </a:bodyPr>
          <a:lstStyle/>
          <a:p>
            <a:pPr algn="l">
              <a:lnSpc>
                <a:spcPts val="7000"/>
              </a:lnSpc>
            </a:pPr>
            <a:r>
              <a:rPr lang="en-US" b="true" sz="5000">
                <a:solidFill>
                  <a:srgbClr val="FFFFFF"/>
                </a:solidFill>
                <a:latin typeface="Coco Gothic Bold"/>
                <a:ea typeface="Coco Gothic Bold"/>
                <a:cs typeface="Coco Gothic Bold"/>
                <a:sym typeface="Coco Gothic Bold"/>
              </a:rPr>
              <a:t>TỔNG QUAN VỀ BẢO MẬT IOT</a:t>
            </a:r>
          </a:p>
        </p:txBody>
      </p:sp>
      <p:sp>
        <p:nvSpPr>
          <p:cNvPr name="TextBox 10" id="10"/>
          <p:cNvSpPr txBox="true"/>
          <p:nvPr/>
        </p:nvSpPr>
        <p:spPr>
          <a:xfrm rot="0">
            <a:off x="1261613" y="4933626"/>
            <a:ext cx="14342285" cy="899795"/>
          </a:xfrm>
          <a:prstGeom prst="rect">
            <a:avLst/>
          </a:prstGeom>
        </p:spPr>
        <p:txBody>
          <a:bodyPr anchor="t" rtlCol="false" tIns="0" lIns="0" bIns="0" rIns="0">
            <a:spAutoFit/>
          </a:bodyPr>
          <a:lstStyle/>
          <a:p>
            <a:pPr algn="l">
              <a:lnSpc>
                <a:spcPts val="7000"/>
              </a:lnSpc>
            </a:pPr>
            <a:r>
              <a:rPr lang="en-US" sz="5000" b="true">
                <a:solidFill>
                  <a:srgbClr val="FFFDF7"/>
                </a:solidFill>
                <a:latin typeface="Coco Gothic Bold"/>
                <a:ea typeface="Coco Gothic Bold"/>
                <a:cs typeface="Coco Gothic Bold"/>
                <a:sym typeface="Coco Gothic Bold"/>
              </a:rPr>
              <a:t>CÁC DẠNG TẤN CÔNG VÀO HẠ TẦNG IOT</a:t>
            </a:r>
          </a:p>
        </p:txBody>
      </p:sp>
      <p:sp>
        <p:nvSpPr>
          <p:cNvPr name="TextBox 11" id="11"/>
          <p:cNvSpPr txBox="true"/>
          <p:nvPr/>
        </p:nvSpPr>
        <p:spPr>
          <a:xfrm rot="0">
            <a:off x="1238470" y="6311575"/>
            <a:ext cx="14740708" cy="1793240"/>
          </a:xfrm>
          <a:prstGeom prst="rect">
            <a:avLst/>
          </a:prstGeom>
        </p:spPr>
        <p:txBody>
          <a:bodyPr anchor="t" rtlCol="false" tIns="0" lIns="0" bIns="0" rIns="0">
            <a:spAutoFit/>
          </a:bodyPr>
          <a:lstStyle/>
          <a:p>
            <a:pPr algn="l">
              <a:lnSpc>
                <a:spcPts val="7000"/>
              </a:lnSpc>
            </a:pPr>
            <a:r>
              <a:rPr lang="en-US" sz="5000" b="true">
                <a:solidFill>
                  <a:srgbClr val="FFFDF7"/>
                </a:solidFill>
                <a:latin typeface="Coco Gothic Bold"/>
                <a:ea typeface="Coco Gothic Bold"/>
                <a:cs typeface="Coco Gothic Bold"/>
                <a:sym typeface="Coco Gothic Bold"/>
              </a:rPr>
              <a:t>CÁC VẤN ĐỀ MẤT AN TOÀN BẢO MẬT TRONG IOT</a:t>
            </a:r>
          </a:p>
        </p:txBody>
      </p:sp>
      <p:sp>
        <p:nvSpPr>
          <p:cNvPr name="TextBox 12" id="12"/>
          <p:cNvSpPr txBox="true"/>
          <p:nvPr/>
        </p:nvSpPr>
        <p:spPr>
          <a:xfrm rot="0">
            <a:off x="1900043" y="1323495"/>
            <a:ext cx="13065425" cy="1411934"/>
          </a:xfrm>
          <a:prstGeom prst="rect">
            <a:avLst/>
          </a:prstGeom>
        </p:spPr>
        <p:txBody>
          <a:bodyPr anchor="t" rtlCol="false" tIns="0" lIns="0" bIns="0" rIns="0">
            <a:spAutoFit/>
          </a:bodyPr>
          <a:lstStyle/>
          <a:p>
            <a:pPr algn="ctr">
              <a:lnSpc>
                <a:spcPts val="11171"/>
              </a:lnSpc>
            </a:pPr>
            <a:r>
              <a:rPr lang="en-US" b="true" sz="7979">
                <a:solidFill>
                  <a:srgbClr val="FF914D"/>
                </a:solidFill>
                <a:latin typeface="Coco Gothic Bold"/>
                <a:ea typeface="Coco Gothic Bold"/>
                <a:cs typeface="Coco Gothic Bold"/>
                <a:sym typeface="Coco Gothic Bold"/>
              </a:rPr>
              <a:t>NỘI DUNG</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20</a:t>
            </a:r>
          </a:p>
        </p:txBody>
      </p:sp>
      <p:sp>
        <p:nvSpPr>
          <p:cNvPr name="TextBox 6" id="6"/>
          <p:cNvSpPr txBox="true"/>
          <p:nvPr/>
        </p:nvSpPr>
        <p:spPr>
          <a:xfrm rot="0">
            <a:off x="1267206" y="128905"/>
            <a:ext cx="17020794" cy="899795"/>
          </a:xfrm>
          <a:prstGeom prst="rect">
            <a:avLst/>
          </a:prstGeom>
        </p:spPr>
        <p:txBody>
          <a:bodyPr anchor="t" rtlCol="false" tIns="0" lIns="0" bIns="0" rIns="0">
            <a:spAutoFit/>
          </a:bodyPr>
          <a:lstStyle/>
          <a:p>
            <a:pPr algn="l">
              <a:lnSpc>
                <a:spcPts val="7000"/>
              </a:lnSpc>
            </a:pPr>
            <a:r>
              <a:rPr lang="en-US" sz="5000" b="true">
                <a:solidFill>
                  <a:srgbClr val="FFD21B"/>
                </a:solidFill>
                <a:latin typeface="Coco Gothic Bold"/>
                <a:ea typeface="Coco Gothic Bold"/>
                <a:cs typeface="Coco Gothic Bold"/>
                <a:sym typeface="Coco Gothic Bold"/>
              </a:rPr>
              <a:t>CÁC VẤN ĐỀ MẤT AN TOÀN BẢO MẬT TRONG IOT</a:t>
            </a:r>
          </a:p>
        </p:txBody>
      </p:sp>
      <p:sp>
        <p:nvSpPr>
          <p:cNvPr name="TextBox 7" id="7"/>
          <p:cNvSpPr txBox="true"/>
          <p:nvPr/>
        </p:nvSpPr>
        <p:spPr>
          <a:xfrm rot="0">
            <a:off x="633603" y="2476437"/>
            <a:ext cx="17435902" cy="5763418"/>
          </a:xfrm>
          <a:prstGeom prst="rect">
            <a:avLst/>
          </a:prstGeom>
        </p:spPr>
        <p:txBody>
          <a:bodyPr anchor="t" rtlCol="false" tIns="0" lIns="0" bIns="0" rIns="0">
            <a:spAutoFit/>
          </a:bodyPr>
          <a:lstStyle/>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Mô tả: Ứng dụng mobile kết nối IoT có thể chứa lỗ hổng hoặc lưu dữ liệu không an toàn.</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N</a:t>
            </a:r>
            <a:r>
              <a:rPr lang="en-US" sz="2968">
                <a:solidFill>
                  <a:srgbClr val="FFFDF7"/>
                </a:solidFill>
                <a:latin typeface="Poppins Light"/>
                <a:ea typeface="Poppins Light"/>
                <a:cs typeface="Poppins Light"/>
                <a:sym typeface="Poppins Light"/>
              </a:rPr>
              <a:t>guy cơ:</a:t>
            </a:r>
          </a:p>
          <a:p>
            <a:pPr algn="l">
              <a:lnSpc>
                <a:spcPts val="4156"/>
              </a:lnSpc>
            </a:pPr>
            <a:r>
              <a:rPr lang="en-US" sz="2968">
                <a:solidFill>
                  <a:srgbClr val="FFFDF7"/>
                </a:solidFill>
                <a:latin typeface="Poppins Light"/>
                <a:ea typeface="Poppins Light"/>
                <a:cs typeface="Poppins Light"/>
                <a:sym typeface="Poppins Light"/>
              </a:rPr>
              <a:t>Lư</a:t>
            </a:r>
            <a:r>
              <a:rPr lang="en-US" sz="2968">
                <a:solidFill>
                  <a:srgbClr val="FFFDF7"/>
                </a:solidFill>
                <a:latin typeface="Poppins Light"/>
                <a:ea typeface="Poppins Light"/>
                <a:cs typeface="Poppins Light"/>
                <a:sym typeface="Poppins Light"/>
              </a:rPr>
              <a:t>u mật khẩu trong bộ nhớ không mã hóa.</a:t>
            </a:r>
          </a:p>
          <a:p>
            <a:pPr algn="l">
              <a:lnSpc>
                <a:spcPts val="4156"/>
              </a:lnSpc>
            </a:pPr>
            <a:r>
              <a:rPr lang="en-US" sz="2968">
                <a:solidFill>
                  <a:srgbClr val="FFFDF7"/>
                </a:solidFill>
                <a:latin typeface="Poppins Light"/>
                <a:ea typeface="Poppins Light"/>
                <a:cs typeface="Poppins Light"/>
                <a:sym typeface="Poppins Light"/>
              </a:rPr>
              <a:t>Không mã hóa khi gửi dữ liệu từ app đến server.</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Ví dụ: App smart home lưu mật khẩu Wi-Fi trong file cấu hình mà hacker dễ dàng lấy được.</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Hậu quả: Hacker chiếm quyền điều khiển từ xa.</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Giải pháp:</a:t>
            </a:r>
          </a:p>
          <a:p>
            <a:pPr algn="l">
              <a:lnSpc>
                <a:spcPts val="4156"/>
              </a:lnSpc>
            </a:pPr>
            <a:r>
              <a:rPr lang="en-US" sz="2968">
                <a:solidFill>
                  <a:srgbClr val="FFFDF7"/>
                </a:solidFill>
                <a:latin typeface="Poppins Light"/>
                <a:ea typeface="Poppins Light"/>
                <a:cs typeface="Poppins Light"/>
                <a:sym typeface="Poppins Light"/>
              </a:rPr>
              <a:t>M</a:t>
            </a:r>
            <a:r>
              <a:rPr lang="en-US" sz="2968">
                <a:solidFill>
                  <a:srgbClr val="FFFDF7"/>
                </a:solidFill>
                <a:latin typeface="Poppins Light"/>
                <a:ea typeface="Poppins Light"/>
                <a:cs typeface="Poppins Light"/>
                <a:sym typeface="Poppins Light"/>
              </a:rPr>
              <a:t>ã hóa dữ liệu trên ứng dụng di động.</a:t>
            </a:r>
          </a:p>
          <a:p>
            <a:pPr algn="l">
              <a:lnSpc>
                <a:spcPts val="4156"/>
              </a:lnSpc>
            </a:pPr>
            <a:r>
              <a:rPr lang="en-US" sz="2968">
                <a:solidFill>
                  <a:srgbClr val="FFFDF7"/>
                </a:solidFill>
                <a:latin typeface="Poppins Light"/>
                <a:ea typeface="Poppins Light"/>
                <a:cs typeface="Poppins Light"/>
                <a:sym typeface="Poppins Light"/>
              </a:rPr>
              <a:t>Bảo vệ ứng dụng bằng biện pháp chống reverse engineering.</a:t>
            </a:r>
          </a:p>
          <a:p>
            <a:pPr algn="l">
              <a:lnSpc>
                <a:spcPts val="4156"/>
              </a:lnSpc>
            </a:pPr>
            <a:r>
              <a:rPr lang="en-US" sz="2968">
                <a:solidFill>
                  <a:srgbClr val="FFFDF7"/>
                </a:solidFill>
                <a:latin typeface="Poppins Light"/>
                <a:ea typeface="Poppins Light"/>
                <a:cs typeface="Poppins Light"/>
                <a:sym typeface="Poppins Light"/>
              </a:rPr>
              <a:t>Cập nhật app thường xuyên để vá lỗi.</a:t>
            </a:r>
          </a:p>
          <a:p>
            <a:pPr algn="l">
              <a:lnSpc>
                <a:spcPts val="4156"/>
              </a:lnSpc>
            </a:pPr>
          </a:p>
        </p:txBody>
      </p:sp>
      <p:sp>
        <p:nvSpPr>
          <p:cNvPr name="TextBox 8" id="8"/>
          <p:cNvSpPr txBox="true"/>
          <p:nvPr/>
        </p:nvSpPr>
        <p:spPr>
          <a:xfrm rot="0">
            <a:off x="450383" y="1412526"/>
            <a:ext cx="9144000" cy="651510"/>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Coco Gothic Bold"/>
                <a:ea typeface="Coco Gothic Bold"/>
                <a:cs typeface="Coco Gothic Bold"/>
                <a:sym typeface="Coco Gothic Bold"/>
              </a:rPr>
              <a:t>GIAO DIỆN ĐÁM MÂY KHÔNG AN TOÀN</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21</a:t>
            </a:r>
          </a:p>
        </p:txBody>
      </p:sp>
      <p:sp>
        <p:nvSpPr>
          <p:cNvPr name="TextBox 6" id="6"/>
          <p:cNvSpPr txBox="true"/>
          <p:nvPr/>
        </p:nvSpPr>
        <p:spPr>
          <a:xfrm rot="0">
            <a:off x="1267206" y="128905"/>
            <a:ext cx="17020794" cy="899795"/>
          </a:xfrm>
          <a:prstGeom prst="rect">
            <a:avLst/>
          </a:prstGeom>
        </p:spPr>
        <p:txBody>
          <a:bodyPr anchor="t" rtlCol="false" tIns="0" lIns="0" bIns="0" rIns="0">
            <a:spAutoFit/>
          </a:bodyPr>
          <a:lstStyle/>
          <a:p>
            <a:pPr algn="l">
              <a:lnSpc>
                <a:spcPts val="7000"/>
              </a:lnSpc>
            </a:pPr>
            <a:r>
              <a:rPr lang="en-US" sz="5000" b="true">
                <a:solidFill>
                  <a:srgbClr val="FFD21B"/>
                </a:solidFill>
                <a:latin typeface="Coco Gothic Bold"/>
                <a:ea typeface="Coco Gothic Bold"/>
                <a:cs typeface="Coco Gothic Bold"/>
                <a:sym typeface="Coco Gothic Bold"/>
              </a:rPr>
              <a:t>CÁC VẤN ĐỀ MẤT AN TOÀN BẢO MẬT TRONG IOT</a:t>
            </a:r>
          </a:p>
        </p:txBody>
      </p:sp>
      <p:sp>
        <p:nvSpPr>
          <p:cNvPr name="TextBox 7" id="7"/>
          <p:cNvSpPr txBox="true"/>
          <p:nvPr/>
        </p:nvSpPr>
        <p:spPr>
          <a:xfrm rot="0">
            <a:off x="373679" y="2763416"/>
            <a:ext cx="17435902" cy="3667918"/>
          </a:xfrm>
          <a:prstGeom prst="rect">
            <a:avLst/>
          </a:prstGeom>
        </p:spPr>
        <p:txBody>
          <a:bodyPr anchor="t" rtlCol="false" tIns="0" lIns="0" bIns="0" rIns="0">
            <a:spAutoFit/>
          </a:bodyPr>
          <a:lstStyle/>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Mô tả: Người dùng không thể thay đổi hoặc tùy chỉnh thiết lập bảo mật của thiết bị.</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Ví dụ: Thiết bị chỉ hoạt động với mật khẩu mặc định, không cho phép đổi.</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Hậu quả: Người dùng buộc phải chấp nhận cấu hình yếu → hacker dễ khai thác.</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Giải pháp:</a:t>
            </a:r>
          </a:p>
          <a:p>
            <a:pPr algn="l">
              <a:lnSpc>
                <a:spcPts val="4156"/>
              </a:lnSpc>
            </a:pPr>
            <a:r>
              <a:rPr lang="en-US" sz="2968">
                <a:solidFill>
                  <a:srgbClr val="FFFDF7"/>
                </a:solidFill>
                <a:latin typeface="Poppins Light"/>
                <a:ea typeface="Poppins Light"/>
                <a:cs typeface="Poppins Light"/>
                <a:sym typeface="Poppins Light"/>
              </a:rPr>
              <a:t>N</a:t>
            </a:r>
            <a:r>
              <a:rPr lang="en-US" sz="2968">
                <a:solidFill>
                  <a:srgbClr val="FFFDF7"/>
                </a:solidFill>
                <a:latin typeface="Poppins Light"/>
                <a:ea typeface="Poppins Light"/>
                <a:cs typeface="Poppins Light"/>
                <a:sym typeface="Poppins Light"/>
              </a:rPr>
              <a:t>hà sản xuất cho phép người dùng chỉnh sửa thiết lập bảo mật.</a:t>
            </a:r>
          </a:p>
          <a:p>
            <a:pPr algn="l">
              <a:lnSpc>
                <a:spcPts val="4156"/>
              </a:lnSpc>
            </a:pPr>
            <a:r>
              <a:rPr lang="en-US" sz="2968">
                <a:solidFill>
                  <a:srgbClr val="FFFDF7"/>
                </a:solidFill>
                <a:latin typeface="Poppins Light"/>
                <a:ea typeface="Poppins Light"/>
                <a:cs typeface="Poppins Light"/>
                <a:sym typeface="Poppins Light"/>
              </a:rPr>
              <a:t>Giao diện cấu hình đơn giản, khuyến nghị người dùng đổi mật khẩu.</a:t>
            </a:r>
          </a:p>
          <a:p>
            <a:pPr algn="l">
              <a:lnSpc>
                <a:spcPts val="4156"/>
              </a:lnSpc>
            </a:pPr>
          </a:p>
        </p:txBody>
      </p:sp>
      <p:sp>
        <p:nvSpPr>
          <p:cNvPr name="TextBox 8" id="8"/>
          <p:cNvSpPr txBox="true"/>
          <p:nvPr/>
        </p:nvSpPr>
        <p:spPr>
          <a:xfrm rot="0">
            <a:off x="450383" y="1412526"/>
            <a:ext cx="13757736" cy="651510"/>
          </a:xfrm>
          <a:prstGeom prst="rect">
            <a:avLst/>
          </a:prstGeom>
        </p:spPr>
        <p:txBody>
          <a:bodyPr anchor="t" rtlCol="false" tIns="0" lIns="0" bIns="0" rIns="0">
            <a:spAutoFit/>
          </a:bodyPr>
          <a:lstStyle/>
          <a:p>
            <a:pPr algn="l">
              <a:lnSpc>
                <a:spcPts val="5039"/>
              </a:lnSpc>
              <a:spcBef>
                <a:spcPct val="0"/>
              </a:spcBef>
            </a:pPr>
            <a:r>
              <a:rPr lang="en-US" b="true" sz="3599">
                <a:solidFill>
                  <a:srgbClr val="FFFFFF"/>
                </a:solidFill>
                <a:latin typeface="Coco Gothic Bold"/>
                <a:ea typeface="Coco Gothic Bold"/>
                <a:cs typeface="Coco Gothic Bold"/>
                <a:sym typeface="Coco Gothic Bold"/>
              </a:rPr>
              <a:t>CẤU HÌNH BẢO MẬT YẾU</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21</a:t>
            </a:r>
          </a:p>
        </p:txBody>
      </p:sp>
      <p:sp>
        <p:nvSpPr>
          <p:cNvPr name="TextBox 6" id="6"/>
          <p:cNvSpPr txBox="true"/>
          <p:nvPr/>
        </p:nvSpPr>
        <p:spPr>
          <a:xfrm rot="0">
            <a:off x="1267206" y="128905"/>
            <a:ext cx="17020794" cy="899795"/>
          </a:xfrm>
          <a:prstGeom prst="rect">
            <a:avLst/>
          </a:prstGeom>
        </p:spPr>
        <p:txBody>
          <a:bodyPr anchor="t" rtlCol="false" tIns="0" lIns="0" bIns="0" rIns="0">
            <a:spAutoFit/>
          </a:bodyPr>
          <a:lstStyle/>
          <a:p>
            <a:pPr algn="l">
              <a:lnSpc>
                <a:spcPts val="7000"/>
              </a:lnSpc>
            </a:pPr>
            <a:r>
              <a:rPr lang="en-US" sz="5000" b="true">
                <a:solidFill>
                  <a:srgbClr val="FFD21B"/>
                </a:solidFill>
                <a:latin typeface="Coco Gothic Bold"/>
                <a:ea typeface="Coco Gothic Bold"/>
                <a:cs typeface="Coco Gothic Bold"/>
                <a:sym typeface="Coco Gothic Bold"/>
              </a:rPr>
              <a:t>CÁC VẤN ĐỀ MẤT AN TOÀN BẢO MẬT TRONG IOT</a:t>
            </a:r>
          </a:p>
        </p:txBody>
      </p:sp>
      <p:sp>
        <p:nvSpPr>
          <p:cNvPr name="TextBox 7" id="7"/>
          <p:cNvSpPr txBox="true"/>
          <p:nvPr/>
        </p:nvSpPr>
        <p:spPr>
          <a:xfrm rot="0">
            <a:off x="373679" y="2763416"/>
            <a:ext cx="17435902" cy="5239543"/>
          </a:xfrm>
          <a:prstGeom prst="rect">
            <a:avLst/>
          </a:prstGeom>
        </p:spPr>
        <p:txBody>
          <a:bodyPr anchor="t" rtlCol="false" tIns="0" lIns="0" bIns="0" rIns="0">
            <a:spAutoFit/>
          </a:bodyPr>
          <a:lstStyle/>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Mô tả: Firmware của IoT thường không được ký số, dễ bị giả mạo.</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Nguy cơ:</a:t>
            </a:r>
          </a:p>
          <a:p>
            <a:pPr algn="l">
              <a:lnSpc>
                <a:spcPts val="4156"/>
              </a:lnSpc>
            </a:pPr>
            <a:r>
              <a:rPr lang="en-US" sz="2968">
                <a:solidFill>
                  <a:srgbClr val="FFFDF7"/>
                </a:solidFill>
                <a:latin typeface="Poppins Light"/>
                <a:ea typeface="Poppins Light"/>
                <a:cs typeface="Poppins Light"/>
                <a:sym typeface="Poppins Light"/>
              </a:rPr>
              <a:t>Cập nhật OTA không kiểm tra tính hợp lệ.</a:t>
            </a:r>
          </a:p>
          <a:p>
            <a:pPr algn="l">
              <a:lnSpc>
                <a:spcPts val="4156"/>
              </a:lnSpc>
            </a:pPr>
            <a:r>
              <a:rPr lang="en-US" sz="2968">
                <a:solidFill>
                  <a:srgbClr val="FFFDF7"/>
                </a:solidFill>
                <a:latin typeface="Poppins Light"/>
                <a:ea typeface="Poppins Light"/>
                <a:cs typeface="Poppins Light"/>
                <a:sym typeface="Poppins Light"/>
              </a:rPr>
              <a:t>Có</a:t>
            </a:r>
            <a:r>
              <a:rPr lang="en-US" sz="2968">
                <a:solidFill>
                  <a:srgbClr val="FFFDF7"/>
                </a:solidFill>
                <a:latin typeface="Poppins Light"/>
                <a:ea typeface="Poppins Light"/>
                <a:cs typeface="Poppins Light"/>
                <a:sym typeface="Poppins Light"/>
              </a:rPr>
              <a:t> lỗ hổng phần mềm không được vá.</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Ví dụ: </a:t>
            </a:r>
            <a:r>
              <a:rPr lang="en-US" sz="2968">
                <a:solidFill>
                  <a:srgbClr val="FFFDF7"/>
                </a:solidFill>
                <a:latin typeface="Poppins Light"/>
                <a:ea typeface="Poppins Light"/>
                <a:cs typeface="Poppins Light"/>
                <a:sym typeface="Poppins Light"/>
              </a:rPr>
              <a:t>Hacker cài firmware giả để cài backdoor.</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Hậu quả: Hacker chiếm quyền kiểm soát lâu dài.</a:t>
            </a:r>
          </a:p>
          <a:p>
            <a:pPr algn="l" marL="640957" indent="-320479" lvl="1">
              <a:lnSpc>
                <a:spcPts val="4156"/>
              </a:lnSpc>
              <a:buFont typeface="Arial"/>
              <a:buChar char="•"/>
            </a:pPr>
            <a:r>
              <a:rPr lang="en-US" sz="2968">
                <a:solidFill>
                  <a:srgbClr val="FFFDF7"/>
                </a:solidFill>
                <a:latin typeface="Poppins Light"/>
                <a:ea typeface="Poppins Light"/>
                <a:cs typeface="Poppins Light"/>
                <a:sym typeface="Poppins Light"/>
              </a:rPr>
              <a:t>Giải pháp:</a:t>
            </a:r>
          </a:p>
          <a:p>
            <a:pPr algn="l">
              <a:lnSpc>
                <a:spcPts val="4156"/>
              </a:lnSpc>
            </a:pPr>
            <a:r>
              <a:rPr lang="en-US" sz="2968">
                <a:solidFill>
                  <a:srgbClr val="FFFDF7"/>
                </a:solidFill>
                <a:latin typeface="Poppins Light"/>
                <a:ea typeface="Poppins Light"/>
                <a:cs typeface="Poppins Light"/>
                <a:sym typeface="Poppins Light"/>
              </a:rPr>
              <a:t>Firmware</a:t>
            </a:r>
            <a:r>
              <a:rPr lang="en-US" sz="2968">
                <a:solidFill>
                  <a:srgbClr val="FFFDF7"/>
                </a:solidFill>
                <a:latin typeface="Poppins Light"/>
                <a:ea typeface="Poppins Light"/>
                <a:cs typeface="Poppins Light"/>
                <a:sym typeface="Poppins Light"/>
              </a:rPr>
              <a:t> phải được ký số và kiểm tra chữ ký trước khi cài.</a:t>
            </a:r>
          </a:p>
          <a:p>
            <a:pPr algn="l">
              <a:lnSpc>
                <a:spcPts val="4156"/>
              </a:lnSpc>
            </a:pPr>
            <a:r>
              <a:rPr lang="en-US" sz="2968">
                <a:solidFill>
                  <a:srgbClr val="FFFDF7"/>
                </a:solidFill>
                <a:latin typeface="Poppins Light"/>
                <a:ea typeface="Poppins Light"/>
                <a:cs typeface="Poppins Light"/>
                <a:sym typeface="Poppins Light"/>
              </a:rPr>
              <a:t>Nhà sản xuất phát hành bản vá thường xuyên.</a:t>
            </a:r>
          </a:p>
          <a:p>
            <a:pPr algn="l">
              <a:lnSpc>
                <a:spcPts val="4156"/>
              </a:lnSpc>
            </a:pPr>
          </a:p>
        </p:txBody>
      </p:sp>
      <p:sp>
        <p:nvSpPr>
          <p:cNvPr name="TextBox 8" id="8"/>
          <p:cNvSpPr txBox="true"/>
          <p:nvPr/>
        </p:nvSpPr>
        <p:spPr>
          <a:xfrm rot="0">
            <a:off x="450383" y="1412526"/>
            <a:ext cx="13757736" cy="651510"/>
          </a:xfrm>
          <a:prstGeom prst="rect">
            <a:avLst/>
          </a:prstGeom>
        </p:spPr>
        <p:txBody>
          <a:bodyPr anchor="t" rtlCol="false" tIns="0" lIns="0" bIns="0" rIns="0">
            <a:spAutoFit/>
          </a:bodyPr>
          <a:lstStyle/>
          <a:p>
            <a:pPr algn="l">
              <a:lnSpc>
                <a:spcPts val="5039"/>
              </a:lnSpc>
              <a:spcBef>
                <a:spcPct val="0"/>
              </a:spcBef>
            </a:pPr>
            <a:r>
              <a:rPr lang="en-US" b="true" sz="3599">
                <a:solidFill>
                  <a:srgbClr val="FFFFFF"/>
                </a:solidFill>
                <a:latin typeface="Coco Gothic Bold"/>
                <a:ea typeface="Coco Gothic Bold"/>
                <a:cs typeface="Coco Gothic Bold"/>
                <a:sym typeface="Coco Gothic Bold"/>
              </a:rPr>
              <a:t>PHẦN MỀM/FIRMWARE KHÔNG AN TOÀN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4282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0156" r="0" b="-50156"/>
            </a:stretch>
          </a:blipFill>
        </p:spPr>
      </p:sp>
      <p:sp>
        <p:nvSpPr>
          <p:cNvPr name="TextBox 3" id="3"/>
          <p:cNvSpPr txBox="true"/>
          <p:nvPr/>
        </p:nvSpPr>
        <p:spPr>
          <a:xfrm rot="0">
            <a:off x="3303819" y="3829204"/>
            <a:ext cx="12555327" cy="2138788"/>
          </a:xfrm>
          <a:prstGeom prst="rect">
            <a:avLst/>
          </a:prstGeom>
        </p:spPr>
        <p:txBody>
          <a:bodyPr anchor="t" rtlCol="false" tIns="0" lIns="0" bIns="0" rIns="0">
            <a:spAutoFit/>
          </a:bodyPr>
          <a:lstStyle/>
          <a:p>
            <a:pPr algn="ctr">
              <a:lnSpc>
                <a:spcPts val="17502"/>
              </a:lnSpc>
            </a:pPr>
            <a:r>
              <a:rPr lang="en-US" sz="12501">
                <a:solidFill>
                  <a:srgbClr val="FFB800"/>
                </a:solidFill>
                <a:latin typeface="Francois One"/>
                <a:ea typeface="Francois One"/>
                <a:cs typeface="Francois One"/>
                <a:sym typeface="Francois One"/>
              </a:rPr>
              <a:t>DEMO ĐỒ ÁN NHÓM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641306" y="1801277"/>
            <a:ext cx="17646694" cy="5773420"/>
          </a:xfrm>
          <a:prstGeom prst="rect">
            <a:avLst/>
          </a:prstGeom>
        </p:spPr>
        <p:txBody>
          <a:bodyPr anchor="t" rtlCol="false" tIns="0" lIns="0" bIns="0" rIns="0">
            <a:spAutoFit/>
          </a:bodyPr>
          <a:lstStyle/>
          <a:p>
            <a:pPr algn="l">
              <a:lnSpc>
                <a:spcPts val="4129"/>
              </a:lnSpc>
              <a:spcBef>
                <a:spcPct val="0"/>
              </a:spcBef>
            </a:pPr>
            <a:r>
              <a:rPr lang="en-US" sz="2949">
                <a:solidFill>
                  <a:srgbClr val="FFFFFF"/>
                </a:solidFill>
                <a:latin typeface="Poppins"/>
                <a:ea typeface="Poppins"/>
                <a:cs typeface="Poppins"/>
                <a:sym typeface="Poppins"/>
              </a:rPr>
              <a:t>L</a:t>
            </a:r>
            <a:r>
              <a:rPr lang="en-US" sz="2949">
                <a:solidFill>
                  <a:srgbClr val="FFFFFF"/>
                </a:solidFill>
                <a:latin typeface="Poppins"/>
                <a:ea typeface="Poppins"/>
                <a:cs typeface="Poppins"/>
                <a:sym typeface="Poppins"/>
              </a:rPr>
              <a:t>à một bộ vi điều khiển (MCU) giá rẻ được thiết kế bởi Espressif Systems, tích hợp khả năng kết nối Wi-Fi theo chuẩn 802.11 b/g/n, và có thể hoạt động độc lập hoặc kết hợp với các vi điều khiển khác như Arduino:</a:t>
            </a:r>
          </a:p>
          <a:p>
            <a:pPr algn="l" marL="636904" indent="-318452" lvl="1">
              <a:lnSpc>
                <a:spcPts val="4129"/>
              </a:lnSpc>
              <a:spcBef>
                <a:spcPct val="0"/>
              </a:spcBef>
              <a:buFont typeface="Arial"/>
              <a:buChar char="•"/>
            </a:pPr>
            <a:r>
              <a:rPr lang="en-US" sz="2949">
                <a:solidFill>
                  <a:srgbClr val="FFFFFF"/>
                </a:solidFill>
                <a:latin typeface="Poppins"/>
                <a:ea typeface="Poppins"/>
                <a:cs typeface="Poppins"/>
                <a:sym typeface="Poppins"/>
              </a:rPr>
              <a:t>Vi điều khiển MCU 32bit 80MHz - 160MHz</a:t>
            </a:r>
          </a:p>
          <a:p>
            <a:pPr algn="l" marL="636904" indent="-318452" lvl="1">
              <a:lnSpc>
                <a:spcPts val="4129"/>
              </a:lnSpc>
              <a:spcBef>
                <a:spcPct val="0"/>
              </a:spcBef>
              <a:buFont typeface="Arial"/>
              <a:buChar char="•"/>
            </a:pPr>
            <a:r>
              <a:rPr lang="en-US" sz="2949">
                <a:solidFill>
                  <a:srgbClr val="FFFFFF"/>
                </a:solidFill>
                <a:latin typeface="Poppins"/>
                <a:ea typeface="Poppins"/>
                <a:cs typeface="Poppins"/>
                <a:sym typeface="Poppins"/>
              </a:rPr>
              <a:t>S</a:t>
            </a:r>
            <a:r>
              <a:rPr lang="en-US" sz="2949">
                <a:solidFill>
                  <a:srgbClr val="FFFFFF"/>
                </a:solidFill>
                <a:latin typeface="Poppins"/>
                <a:ea typeface="Poppins"/>
                <a:cs typeface="Poppins"/>
                <a:sym typeface="Poppins"/>
              </a:rPr>
              <a:t>RAM: 50KB - 64KB</a:t>
            </a:r>
          </a:p>
          <a:p>
            <a:pPr algn="l" marL="636904" indent="-318452" lvl="1">
              <a:lnSpc>
                <a:spcPts val="4129"/>
              </a:lnSpc>
              <a:spcBef>
                <a:spcPct val="0"/>
              </a:spcBef>
              <a:buFont typeface="Arial"/>
              <a:buChar char="•"/>
            </a:pPr>
            <a:r>
              <a:rPr lang="en-US" sz="2949">
                <a:solidFill>
                  <a:srgbClr val="FFFFFF"/>
                </a:solidFill>
                <a:latin typeface="Poppins"/>
                <a:ea typeface="Poppins"/>
                <a:cs typeface="Poppins"/>
                <a:sym typeface="Poppins"/>
              </a:rPr>
              <a:t>Cổng Micro USB</a:t>
            </a:r>
          </a:p>
          <a:p>
            <a:pPr algn="l" marL="636904" indent="-318452" lvl="1">
              <a:lnSpc>
                <a:spcPts val="4129"/>
              </a:lnSpc>
              <a:spcBef>
                <a:spcPct val="0"/>
              </a:spcBef>
              <a:buFont typeface="Arial"/>
              <a:buChar char="•"/>
            </a:pPr>
            <a:r>
              <a:rPr lang="en-US" sz="2949">
                <a:solidFill>
                  <a:srgbClr val="FFFFFF"/>
                </a:solidFill>
                <a:latin typeface="Poppins"/>
                <a:ea typeface="Poppins"/>
                <a:cs typeface="Poppins"/>
                <a:sym typeface="Poppins"/>
              </a:rPr>
              <a:t>ROM: 64KB (ROM boot). </a:t>
            </a:r>
          </a:p>
          <a:p>
            <a:pPr algn="l" marL="636904" indent="-318452" lvl="1">
              <a:lnSpc>
                <a:spcPts val="4129"/>
              </a:lnSpc>
              <a:spcBef>
                <a:spcPct val="0"/>
              </a:spcBef>
              <a:buFont typeface="Arial"/>
              <a:buChar char="•"/>
            </a:pPr>
            <a:r>
              <a:rPr lang="en-US" sz="2949">
                <a:solidFill>
                  <a:srgbClr val="FFFFFF"/>
                </a:solidFill>
                <a:latin typeface="Poppins"/>
                <a:ea typeface="Poppins"/>
                <a:cs typeface="Poppins"/>
                <a:sym typeface="Poppins"/>
              </a:rPr>
              <a:t>Flash: 512KB - 4MB tùy phiên bản</a:t>
            </a:r>
          </a:p>
          <a:p>
            <a:pPr algn="l" marL="636904" indent="-318452" lvl="1">
              <a:lnSpc>
                <a:spcPts val="4129"/>
              </a:lnSpc>
              <a:spcBef>
                <a:spcPct val="0"/>
              </a:spcBef>
              <a:buFont typeface="Arial"/>
              <a:buChar char="•"/>
            </a:pPr>
            <a:r>
              <a:rPr lang="en-US" sz="2949">
                <a:solidFill>
                  <a:srgbClr val="FFFFFF"/>
                </a:solidFill>
                <a:latin typeface="Poppins"/>
                <a:ea typeface="Poppins"/>
                <a:cs typeface="Poppins"/>
                <a:sym typeface="Poppins"/>
              </a:rPr>
              <a:t>GPIO (chân giao tiếp với cảm</a:t>
            </a:r>
          </a:p>
          <a:p>
            <a:pPr algn="l">
              <a:lnSpc>
                <a:spcPts val="4129"/>
              </a:lnSpc>
              <a:spcBef>
                <a:spcPct val="0"/>
              </a:spcBef>
            </a:pPr>
            <a:r>
              <a:rPr lang="en-US" sz="2949">
                <a:solidFill>
                  <a:srgbClr val="FFFFFF"/>
                </a:solidFill>
                <a:latin typeface="Poppins"/>
                <a:ea typeface="Poppins"/>
                <a:cs typeface="Poppins"/>
                <a:sym typeface="Poppins"/>
              </a:rPr>
              <a:t> biến, mạch điện tử)</a:t>
            </a:r>
          </a:p>
          <a:p>
            <a:pPr algn="l" marL="636904" indent="-318452" lvl="1">
              <a:lnSpc>
                <a:spcPts val="4129"/>
              </a:lnSpc>
              <a:spcBef>
                <a:spcPct val="0"/>
              </a:spcBef>
              <a:buFont typeface="Arial"/>
              <a:buChar char="•"/>
            </a:pPr>
            <a:r>
              <a:rPr lang="en-US" sz="2949">
                <a:solidFill>
                  <a:srgbClr val="FFFFFF"/>
                </a:solidFill>
                <a:latin typeface="Poppins"/>
                <a:ea typeface="Poppins"/>
                <a:cs typeface="Poppins"/>
                <a:sym typeface="Poppins"/>
              </a:rPr>
              <a:t>Điện áp hoạt động:</a:t>
            </a:r>
            <a:r>
              <a:rPr lang="en-US" b="true" sz="2949">
                <a:solidFill>
                  <a:srgbClr val="FFFFFF"/>
                </a:solidFill>
                <a:latin typeface="Poppins Medium"/>
                <a:ea typeface="Poppins Medium"/>
                <a:cs typeface="Poppins Medium"/>
                <a:sym typeface="Poppins Medium"/>
              </a:rPr>
              <a:t> </a:t>
            </a:r>
            <a:r>
              <a:rPr lang="en-US" sz="2949">
                <a:solidFill>
                  <a:srgbClr val="FFFFFF"/>
                </a:solidFill>
                <a:latin typeface="Poppins"/>
                <a:ea typeface="Poppins"/>
                <a:cs typeface="Poppins"/>
                <a:sym typeface="Poppins"/>
              </a:rPr>
              <a:t>3.0V - 3.6V</a:t>
            </a:r>
          </a:p>
        </p:txBody>
      </p:sp>
      <p:sp>
        <p:nvSpPr>
          <p:cNvPr name="TextBox 3" id="3"/>
          <p:cNvSpPr txBox="true"/>
          <p:nvPr/>
        </p:nvSpPr>
        <p:spPr>
          <a:xfrm rot="0">
            <a:off x="432374" y="437831"/>
            <a:ext cx="7355681" cy="751841"/>
          </a:xfrm>
          <a:prstGeom prst="rect">
            <a:avLst/>
          </a:prstGeom>
        </p:spPr>
        <p:txBody>
          <a:bodyPr anchor="t" rtlCol="false" tIns="0" lIns="0" bIns="0" rIns="0">
            <a:spAutoFit/>
          </a:bodyPr>
          <a:lstStyle/>
          <a:p>
            <a:pPr algn="l">
              <a:lnSpc>
                <a:spcPts val="5809"/>
              </a:lnSpc>
              <a:spcBef>
                <a:spcPct val="0"/>
              </a:spcBef>
            </a:pPr>
            <a:r>
              <a:rPr lang="en-US" sz="4149">
                <a:solidFill>
                  <a:srgbClr val="FFFFFF"/>
                </a:solidFill>
                <a:latin typeface="Poppins"/>
                <a:ea typeface="Poppins"/>
                <a:cs typeface="Poppins"/>
                <a:sym typeface="Poppins"/>
              </a:rPr>
              <a:t>Lập trình với thiết bị ESP8266</a:t>
            </a:r>
          </a:p>
        </p:txBody>
      </p:sp>
      <p:sp>
        <p:nvSpPr>
          <p:cNvPr name="Freeform 4" id="4"/>
          <p:cNvSpPr/>
          <p:nvPr/>
        </p:nvSpPr>
        <p:spPr>
          <a:xfrm flipH="false" flipV="false" rot="0">
            <a:off x="9144000" y="3534005"/>
            <a:ext cx="8818921" cy="6240999"/>
          </a:xfrm>
          <a:custGeom>
            <a:avLst/>
            <a:gdLst/>
            <a:ahLst/>
            <a:cxnLst/>
            <a:rect r="r" b="b" t="t" l="l"/>
            <a:pathLst>
              <a:path h="6240999" w="8818921">
                <a:moveTo>
                  <a:pt x="0" y="0"/>
                </a:moveTo>
                <a:lnTo>
                  <a:pt x="8818921" y="0"/>
                </a:lnTo>
                <a:lnTo>
                  <a:pt x="8818921" y="6240999"/>
                </a:lnTo>
                <a:lnTo>
                  <a:pt x="0" y="6240999"/>
                </a:lnTo>
                <a:lnTo>
                  <a:pt x="0" y="0"/>
                </a:lnTo>
                <a:close/>
              </a:path>
            </a:pathLst>
          </a:custGeom>
          <a:blipFill>
            <a:blip r:embed="rId2"/>
            <a:stretch>
              <a:fillRect l="-2941" t="-2985" r="-638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Freeform 2" id="2"/>
          <p:cNvSpPr/>
          <p:nvPr/>
        </p:nvSpPr>
        <p:spPr>
          <a:xfrm flipH="false" flipV="false" rot="0">
            <a:off x="425132" y="1720426"/>
            <a:ext cx="4052595" cy="2959436"/>
          </a:xfrm>
          <a:custGeom>
            <a:avLst/>
            <a:gdLst/>
            <a:ahLst/>
            <a:cxnLst/>
            <a:rect r="r" b="b" t="t" l="l"/>
            <a:pathLst>
              <a:path h="2959436" w="4052595">
                <a:moveTo>
                  <a:pt x="0" y="0"/>
                </a:moveTo>
                <a:lnTo>
                  <a:pt x="4052596" y="0"/>
                </a:lnTo>
                <a:lnTo>
                  <a:pt x="4052596" y="2959436"/>
                </a:lnTo>
                <a:lnTo>
                  <a:pt x="0" y="2959436"/>
                </a:lnTo>
                <a:lnTo>
                  <a:pt x="0" y="0"/>
                </a:lnTo>
                <a:close/>
              </a:path>
            </a:pathLst>
          </a:custGeom>
          <a:blipFill>
            <a:blip r:embed="rId2"/>
            <a:stretch>
              <a:fillRect l="-3985" t="0" r="-3985" b="0"/>
            </a:stretch>
          </a:blipFill>
        </p:spPr>
      </p:sp>
      <p:sp>
        <p:nvSpPr>
          <p:cNvPr name="Freeform 3" id="3"/>
          <p:cNvSpPr/>
          <p:nvPr/>
        </p:nvSpPr>
        <p:spPr>
          <a:xfrm flipH="false" flipV="false" rot="0">
            <a:off x="5201553" y="1697997"/>
            <a:ext cx="3154707" cy="3025046"/>
          </a:xfrm>
          <a:custGeom>
            <a:avLst/>
            <a:gdLst/>
            <a:ahLst/>
            <a:cxnLst/>
            <a:rect r="r" b="b" t="t" l="l"/>
            <a:pathLst>
              <a:path h="3025046" w="3154707">
                <a:moveTo>
                  <a:pt x="0" y="0"/>
                </a:moveTo>
                <a:lnTo>
                  <a:pt x="3154707" y="0"/>
                </a:lnTo>
                <a:lnTo>
                  <a:pt x="3154707" y="3025045"/>
                </a:lnTo>
                <a:lnTo>
                  <a:pt x="0" y="3025045"/>
                </a:lnTo>
                <a:lnTo>
                  <a:pt x="0" y="0"/>
                </a:lnTo>
                <a:close/>
              </a:path>
            </a:pathLst>
          </a:custGeom>
          <a:blipFill>
            <a:blip r:embed="rId3"/>
            <a:stretch>
              <a:fillRect l="0" t="-3571" r="0" b="-3571"/>
            </a:stretch>
          </a:blipFill>
        </p:spPr>
      </p:sp>
      <p:sp>
        <p:nvSpPr>
          <p:cNvPr name="Freeform 4" id="4"/>
          <p:cNvSpPr/>
          <p:nvPr/>
        </p:nvSpPr>
        <p:spPr>
          <a:xfrm flipH="false" flipV="false" rot="0">
            <a:off x="8965360" y="1926936"/>
            <a:ext cx="3709734" cy="2796106"/>
          </a:xfrm>
          <a:custGeom>
            <a:avLst/>
            <a:gdLst/>
            <a:ahLst/>
            <a:cxnLst/>
            <a:rect r="r" b="b" t="t" l="l"/>
            <a:pathLst>
              <a:path h="2796106" w="3709734">
                <a:moveTo>
                  <a:pt x="0" y="0"/>
                </a:moveTo>
                <a:lnTo>
                  <a:pt x="3709734" y="0"/>
                </a:lnTo>
                <a:lnTo>
                  <a:pt x="3709734" y="2796106"/>
                </a:lnTo>
                <a:lnTo>
                  <a:pt x="0" y="2796106"/>
                </a:lnTo>
                <a:lnTo>
                  <a:pt x="0" y="0"/>
                </a:lnTo>
                <a:close/>
              </a:path>
            </a:pathLst>
          </a:custGeom>
          <a:blipFill>
            <a:blip r:embed="rId4"/>
            <a:stretch>
              <a:fillRect l="0" t="-17319" r="-226" b="-15988"/>
            </a:stretch>
          </a:blipFill>
        </p:spPr>
      </p:sp>
      <p:sp>
        <p:nvSpPr>
          <p:cNvPr name="Freeform 5" id="5"/>
          <p:cNvSpPr/>
          <p:nvPr/>
        </p:nvSpPr>
        <p:spPr>
          <a:xfrm flipH="false" flipV="false" rot="0">
            <a:off x="5894275" y="6089680"/>
            <a:ext cx="4654307" cy="2823494"/>
          </a:xfrm>
          <a:custGeom>
            <a:avLst/>
            <a:gdLst/>
            <a:ahLst/>
            <a:cxnLst/>
            <a:rect r="r" b="b" t="t" l="l"/>
            <a:pathLst>
              <a:path h="2823494" w="4654307">
                <a:moveTo>
                  <a:pt x="0" y="0"/>
                </a:moveTo>
                <a:lnTo>
                  <a:pt x="4654307" y="0"/>
                </a:lnTo>
                <a:lnTo>
                  <a:pt x="4654307" y="2823494"/>
                </a:lnTo>
                <a:lnTo>
                  <a:pt x="0" y="2823494"/>
                </a:lnTo>
                <a:lnTo>
                  <a:pt x="0" y="0"/>
                </a:lnTo>
                <a:close/>
              </a:path>
            </a:pathLst>
          </a:custGeom>
          <a:blipFill>
            <a:blip r:embed="rId5"/>
            <a:stretch>
              <a:fillRect l="0" t="0" r="0" b="0"/>
            </a:stretch>
          </a:blipFill>
        </p:spPr>
      </p:sp>
      <p:sp>
        <p:nvSpPr>
          <p:cNvPr name="Freeform 6" id="6"/>
          <p:cNvSpPr/>
          <p:nvPr/>
        </p:nvSpPr>
        <p:spPr>
          <a:xfrm flipH="false" flipV="false" rot="0">
            <a:off x="425132" y="6065432"/>
            <a:ext cx="4152197" cy="2823494"/>
          </a:xfrm>
          <a:custGeom>
            <a:avLst/>
            <a:gdLst/>
            <a:ahLst/>
            <a:cxnLst/>
            <a:rect r="r" b="b" t="t" l="l"/>
            <a:pathLst>
              <a:path h="2823494" w="4152197">
                <a:moveTo>
                  <a:pt x="0" y="0"/>
                </a:moveTo>
                <a:lnTo>
                  <a:pt x="4152197" y="0"/>
                </a:lnTo>
                <a:lnTo>
                  <a:pt x="4152197" y="2823494"/>
                </a:lnTo>
                <a:lnTo>
                  <a:pt x="0" y="2823494"/>
                </a:lnTo>
                <a:lnTo>
                  <a:pt x="0" y="0"/>
                </a:lnTo>
                <a:close/>
              </a:path>
            </a:pathLst>
          </a:custGeom>
          <a:blipFill>
            <a:blip r:embed="rId6"/>
            <a:stretch>
              <a:fillRect l="0" t="0" r="0" b="0"/>
            </a:stretch>
          </a:blipFill>
        </p:spPr>
      </p:sp>
      <p:sp>
        <p:nvSpPr>
          <p:cNvPr name="Freeform 7" id="7"/>
          <p:cNvSpPr/>
          <p:nvPr/>
        </p:nvSpPr>
        <p:spPr>
          <a:xfrm flipH="false" flipV="false" rot="0">
            <a:off x="13589494" y="1959861"/>
            <a:ext cx="4090464" cy="2730257"/>
          </a:xfrm>
          <a:custGeom>
            <a:avLst/>
            <a:gdLst/>
            <a:ahLst/>
            <a:cxnLst/>
            <a:rect r="r" b="b" t="t" l="l"/>
            <a:pathLst>
              <a:path h="2730257" w="4090464">
                <a:moveTo>
                  <a:pt x="0" y="0"/>
                </a:moveTo>
                <a:lnTo>
                  <a:pt x="4090464" y="0"/>
                </a:lnTo>
                <a:lnTo>
                  <a:pt x="4090464" y="2730256"/>
                </a:lnTo>
                <a:lnTo>
                  <a:pt x="0" y="2730256"/>
                </a:lnTo>
                <a:lnTo>
                  <a:pt x="0" y="0"/>
                </a:lnTo>
                <a:close/>
              </a:path>
            </a:pathLst>
          </a:custGeom>
          <a:blipFill>
            <a:blip r:embed="rId7"/>
            <a:stretch>
              <a:fillRect l="-5110" t="-14627" r="0" b="-25723"/>
            </a:stretch>
          </a:blipFill>
        </p:spPr>
      </p:sp>
      <p:sp>
        <p:nvSpPr>
          <p:cNvPr name="Freeform 8" id="8"/>
          <p:cNvSpPr/>
          <p:nvPr/>
        </p:nvSpPr>
        <p:spPr>
          <a:xfrm flipH="false" flipV="false" rot="0">
            <a:off x="12256330" y="6065432"/>
            <a:ext cx="4238137" cy="2823494"/>
          </a:xfrm>
          <a:custGeom>
            <a:avLst/>
            <a:gdLst/>
            <a:ahLst/>
            <a:cxnLst/>
            <a:rect r="r" b="b" t="t" l="l"/>
            <a:pathLst>
              <a:path h="2823494" w="4238137">
                <a:moveTo>
                  <a:pt x="0" y="0"/>
                </a:moveTo>
                <a:lnTo>
                  <a:pt x="4238137" y="0"/>
                </a:lnTo>
                <a:lnTo>
                  <a:pt x="4238137" y="2823494"/>
                </a:lnTo>
                <a:lnTo>
                  <a:pt x="0" y="2823494"/>
                </a:lnTo>
                <a:lnTo>
                  <a:pt x="0" y="0"/>
                </a:lnTo>
                <a:close/>
              </a:path>
            </a:pathLst>
          </a:custGeom>
          <a:blipFill>
            <a:blip r:embed="rId8"/>
            <a:stretch>
              <a:fillRect l="-3221" t="-25916" r="0" b="-9072"/>
            </a:stretch>
          </a:blipFill>
        </p:spPr>
      </p:sp>
      <p:sp>
        <p:nvSpPr>
          <p:cNvPr name="TextBox 9" id="9"/>
          <p:cNvSpPr txBox="true"/>
          <p:nvPr/>
        </p:nvSpPr>
        <p:spPr>
          <a:xfrm rot="0">
            <a:off x="296021" y="714382"/>
            <a:ext cx="17695958" cy="545464"/>
          </a:xfrm>
          <a:prstGeom prst="rect">
            <a:avLst/>
          </a:prstGeom>
        </p:spPr>
        <p:txBody>
          <a:bodyPr anchor="t" rtlCol="false" tIns="0" lIns="0" bIns="0" rIns="0">
            <a:spAutoFit/>
          </a:bodyPr>
          <a:lstStyle/>
          <a:p>
            <a:pPr algn="ctr">
              <a:lnSpc>
                <a:spcPts val="3849"/>
              </a:lnSpc>
            </a:pPr>
            <a:r>
              <a:rPr lang="en-US" sz="3849">
                <a:solidFill>
                  <a:srgbClr val="FFFFFF"/>
                </a:solidFill>
                <a:latin typeface="Poppins Light"/>
                <a:ea typeface="Poppins Light"/>
                <a:cs typeface="Poppins Light"/>
                <a:sym typeface="Poppins Light"/>
              </a:rPr>
              <a:t>Các thành phần của thiết bị Anduino cảm biến độ ẩm, nhiệt độ </a:t>
            </a:r>
          </a:p>
        </p:txBody>
      </p:sp>
      <p:sp>
        <p:nvSpPr>
          <p:cNvPr name="TextBox 10" id="10"/>
          <p:cNvSpPr txBox="true"/>
          <p:nvPr/>
        </p:nvSpPr>
        <p:spPr>
          <a:xfrm rot="0">
            <a:off x="5902386" y="4637317"/>
            <a:ext cx="1556593" cy="534670"/>
          </a:xfrm>
          <a:prstGeom prst="rect">
            <a:avLst/>
          </a:prstGeom>
        </p:spPr>
        <p:txBody>
          <a:bodyPr anchor="t" rtlCol="false" tIns="0" lIns="0" bIns="0" rIns="0">
            <a:spAutoFit/>
          </a:bodyPr>
          <a:lstStyle/>
          <a:p>
            <a:pPr algn="ctr">
              <a:lnSpc>
                <a:spcPts val="4129"/>
              </a:lnSpc>
            </a:pPr>
            <a:r>
              <a:rPr lang="en-US" sz="2949">
                <a:solidFill>
                  <a:srgbClr val="FFFFFF"/>
                </a:solidFill>
                <a:latin typeface="Poppins"/>
                <a:ea typeface="Poppins"/>
                <a:cs typeface="Poppins"/>
                <a:sym typeface="Poppins"/>
              </a:rPr>
              <a:t>ESP8266</a:t>
            </a:r>
          </a:p>
        </p:txBody>
      </p:sp>
      <p:sp>
        <p:nvSpPr>
          <p:cNvPr name="TextBox 11" id="11"/>
          <p:cNvSpPr txBox="true"/>
          <p:nvPr/>
        </p:nvSpPr>
        <p:spPr>
          <a:xfrm rot="0">
            <a:off x="212566" y="4637317"/>
            <a:ext cx="4477728" cy="1058545"/>
          </a:xfrm>
          <a:prstGeom prst="rect">
            <a:avLst/>
          </a:prstGeom>
        </p:spPr>
        <p:txBody>
          <a:bodyPr anchor="t" rtlCol="false" tIns="0" lIns="0" bIns="0" rIns="0">
            <a:spAutoFit/>
          </a:bodyPr>
          <a:lstStyle/>
          <a:p>
            <a:pPr algn="ctr">
              <a:lnSpc>
                <a:spcPts val="4129"/>
              </a:lnSpc>
              <a:spcBef>
                <a:spcPct val="0"/>
              </a:spcBef>
            </a:pPr>
            <a:r>
              <a:rPr lang="en-US" sz="2949">
                <a:solidFill>
                  <a:srgbClr val="FFFFFF"/>
                </a:solidFill>
                <a:latin typeface="Poppins"/>
                <a:ea typeface="Poppins"/>
                <a:cs typeface="Poppins"/>
                <a:sym typeface="Poppins"/>
              </a:rPr>
              <a:t>Cảm biến độ ẩm, nhiệt độ DHT11</a:t>
            </a:r>
          </a:p>
        </p:txBody>
      </p:sp>
      <p:sp>
        <p:nvSpPr>
          <p:cNvPr name="TextBox 12" id="12"/>
          <p:cNvSpPr txBox="true"/>
          <p:nvPr/>
        </p:nvSpPr>
        <p:spPr>
          <a:xfrm rot="0">
            <a:off x="9273111" y="4594137"/>
            <a:ext cx="2983219" cy="1058545"/>
          </a:xfrm>
          <a:prstGeom prst="rect">
            <a:avLst/>
          </a:prstGeom>
        </p:spPr>
        <p:txBody>
          <a:bodyPr anchor="t" rtlCol="false" tIns="0" lIns="0" bIns="0" rIns="0">
            <a:spAutoFit/>
          </a:bodyPr>
          <a:lstStyle/>
          <a:p>
            <a:pPr algn="ctr">
              <a:lnSpc>
                <a:spcPts val="4129"/>
              </a:lnSpc>
            </a:pPr>
            <a:r>
              <a:rPr lang="en-US" sz="2949">
                <a:solidFill>
                  <a:srgbClr val="FFFFFF"/>
                </a:solidFill>
                <a:latin typeface="Poppins"/>
                <a:ea typeface="Poppins"/>
                <a:cs typeface="Poppins"/>
                <a:sym typeface="Poppins"/>
              </a:rPr>
              <a:t>Màn hình Oled 0.91 inch</a:t>
            </a:r>
          </a:p>
        </p:txBody>
      </p:sp>
      <p:sp>
        <p:nvSpPr>
          <p:cNvPr name="TextBox 13" id="13"/>
          <p:cNvSpPr txBox="true"/>
          <p:nvPr/>
        </p:nvSpPr>
        <p:spPr>
          <a:xfrm rot="0">
            <a:off x="14606731" y="4800917"/>
            <a:ext cx="1824038" cy="534670"/>
          </a:xfrm>
          <a:prstGeom prst="rect">
            <a:avLst/>
          </a:prstGeom>
        </p:spPr>
        <p:txBody>
          <a:bodyPr anchor="t" rtlCol="false" tIns="0" lIns="0" bIns="0" rIns="0">
            <a:spAutoFit/>
          </a:bodyPr>
          <a:lstStyle/>
          <a:p>
            <a:pPr algn="ctr">
              <a:lnSpc>
                <a:spcPts val="4129"/>
              </a:lnSpc>
            </a:pPr>
            <a:r>
              <a:rPr lang="en-US" sz="2949">
                <a:solidFill>
                  <a:srgbClr val="FFFFFF"/>
                </a:solidFill>
                <a:latin typeface="Poppins"/>
                <a:ea typeface="Poppins"/>
                <a:cs typeface="Poppins"/>
                <a:sym typeface="Poppins"/>
              </a:rPr>
              <a:t>Micro USB</a:t>
            </a:r>
          </a:p>
        </p:txBody>
      </p:sp>
      <p:sp>
        <p:nvSpPr>
          <p:cNvPr name="TextBox 14" id="14"/>
          <p:cNvSpPr txBox="true"/>
          <p:nvPr/>
        </p:nvSpPr>
        <p:spPr>
          <a:xfrm rot="0">
            <a:off x="1674937" y="9001234"/>
            <a:ext cx="1652588" cy="534670"/>
          </a:xfrm>
          <a:prstGeom prst="rect">
            <a:avLst/>
          </a:prstGeom>
        </p:spPr>
        <p:txBody>
          <a:bodyPr anchor="t" rtlCol="false" tIns="0" lIns="0" bIns="0" rIns="0">
            <a:spAutoFit/>
          </a:bodyPr>
          <a:lstStyle/>
          <a:p>
            <a:pPr algn="ctr">
              <a:lnSpc>
                <a:spcPts val="4129"/>
              </a:lnSpc>
            </a:pPr>
            <a:r>
              <a:rPr lang="en-US" sz="2949">
                <a:solidFill>
                  <a:srgbClr val="FFFFFF"/>
                </a:solidFill>
                <a:latin typeface="Poppins"/>
                <a:ea typeface="Poppins"/>
                <a:cs typeface="Poppins"/>
                <a:sym typeface="Poppins"/>
              </a:rPr>
              <a:t>Dây cắm</a:t>
            </a:r>
          </a:p>
        </p:txBody>
      </p:sp>
      <p:sp>
        <p:nvSpPr>
          <p:cNvPr name="TextBox 15" id="15"/>
          <p:cNvSpPr txBox="true"/>
          <p:nvPr/>
        </p:nvSpPr>
        <p:spPr>
          <a:xfrm rot="0">
            <a:off x="6660383" y="9001234"/>
            <a:ext cx="2247454" cy="534670"/>
          </a:xfrm>
          <a:prstGeom prst="rect">
            <a:avLst/>
          </a:prstGeom>
        </p:spPr>
        <p:txBody>
          <a:bodyPr anchor="t" rtlCol="false" tIns="0" lIns="0" bIns="0" rIns="0">
            <a:spAutoFit/>
          </a:bodyPr>
          <a:lstStyle/>
          <a:p>
            <a:pPr algn="ctr">
              <a:lnSpc>
                <a:spcPts val="4129"/>
              </a:lnSpc>
            </a:pPr>
            <a:r>
              <a:rPr lang="en-US" sz="2949">
                <a:solidFill>
                  <a:srgbClr val="FFFFFF"/>
                </a:solidFill>
                <a:latin typeface="Poppins"/>
                <a:ea typeface="Poppins"/>
                <a:cs typeface="Poppins"/>
                <a:sym typeface="Poppins"/>
              </a:rPr>
              <a:t>Breadboard</a:t>
            </a:r>
          </a:p>
        </p:txBody>
      </p:sp>
      <p:sp>
        <p:nvSpPr>
          <p:cNvPr name="TextBox 16" id="16"/>
          <p:cNvSpPr txBox="true"/>
          <p:nvPr/>
        </p:nvSpPr>
        <p:spPr>
          <a:xfrm rot="0">
            <a:off x="11204223" y="9003226"/>
            <a:ext cx="6805017" cy="534670"/>
          </a:xfrm>
          <a:prstGeom prst="rect">
            <a:avLst/>
          </a:prstGeom>
        </p:spPr>
        <p:txBody>
          <a:bodyPr anchor="t" rtlCol="false" tIns="0" lIns="0" bIns="0" rIns="0">
            <a:spAutoFit/>
          </a:bodyPr>
          <a:lstStyle/>
          <a:p>
            <a:pPr algn="ctr">
              <a:lnSpc>
                <a:spcPts val="4129"/>
              </a:lnSpc>
            </a:pPr>
            <a:r>
              <a:rPr lang="en-US" sz="2949">
                <a:solidFill>
                  <a:srgbClr val="FFFFFF"/>
                </a:solidFill>
                <a:latin typeface="Poppins"/>
                <a:ea typeface="Poppins"/>
                <a:cs typeface="Poppins"/>
                <a:sym typeface="Poppins"/>
              </a:rPr>
              <a:t>Mạch cấp nguồn DC-DC 3.3VDC 3.3V</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Freeform 2" id="2"/>
          <p:cNvSpPr/>
          <p:nvPr/>
        </p:nvSpPr>
        <p:spPr>
          <a:xfrm flipH="false" flipV="false" rot="0">
            <a:off x="2941027" y="2149107"/>
            <a:ext cx="13548374" cy="6892735"/>
          </a:xfrm>
          <a:custGeom>
            <a:avLst/>
            <a:gdLst/>
            <a:ahLst/>
            <a:cxnLst/>
            <a:rect r="r" b="b" t="t" l="l"/>
            <a:pathLst>
              <a:path h="6892735" w="13548374">
                <a:moveTo>
                  <a:pt x="0" y="0"/>
                </a:moveTo>
                <a:lnTo>
                  <a:pt x="13548374" y="0"/>
                </a:lnTo>
                <a:lnTo>
                  <a:pt x="13548374" y="6892736"/>
                </a:lnTo>
                <a:lnTo>
                  <a:pt x="0" y="6892736"/>
                </a:lnTo>
                <a:lnTo>
                  <a:pt x="0" y="0"/>
                </a:lnTo>
                <a:close/>
              </a:path>
            </a:pathLst>
          </a:custGeom>
          <a:blipFill>
            <a:blip r:embed="rId2"/>
            <a:stretch>
              <a:fillRect l="0" t="0" r="0" b="0"/>
            </a:stretch>
          </a:blipFill>
        </p:spPr>
      </p:sp>
      <p:sp>
        <p:nvSpPr>
          <p:cNvPr name="TextBox 3" id="3"/>
          <p:cNvSpPr txBox="true"/>
          <p:nvPr/>
        </p:nvSpPr>
        <p:spPr>
          <a:xfrm rot="0">
            <a:off x="5074352" y="716032"/>
            <a:ext cx="8956939" cy="1180465"/>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Faustina"/>
                <a:ea typeface="Faustina"/>
                <a:cs typeface="Faustina"/>
                <a:sym typeface="Faustina"/>
              </a:rPr>
              <a:t>WEBSITE CHÍNH THỨC DÙNG ĐỂ CÀI ĐẶT ARDUINO IDE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44C5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12916"/>
            <a:ext cx="3394382" cy="2577539"/>
          </a:xfrm>
          <a:custGeom>
            <a:avLst/>
            <a:gdLst/>
            <a:ahLst/>
            <a:cxnLst/>
            <a:rect r="r" b="b" t="t" l="l"/>
            <a:pathLst>
              <a:path h="2577539" w="3394382">
                <a:moveTo>
                  <a:pt x="0" y="0"/>
                </a:moveTo>
                <a:lnTo>
                  <a:pt x="3394382" y="0"/>
                </a:lnTo>
                <a:lnTo>
                  <a:pt x="3394382" y="2577539"/>
                </a:lnTo>
                <a:lnTo>
                  <a:pt x="0" y="2577539"/>
                </a:lnTo>
                <a:lnTo>
                  <a:pt x="0" y="0"/>
                </a:lnTo>
                <a:close/>
              </a:path>
            </a:pathLst>
          </a:custGeom>
          <a:blipFill>
            <a:blip r:embed="rId2"/>
            <a:stretch>
              <a:fillRect l="0" t="-5595" r="0" b="-5595"/>
            </a:stretch>
          </a:blipFill>
        </p:spPr>
      </p:sp>
      <p:sp>
        <p:nvSpPr>
          <p:cNvPr name="Freeform 3" id="3"/>
          <p:cNvSpPr/>
          <p:nvPr/>
        </p:nvSpPr>
        <p:spPr>
          <a:xfrm flipH="false" flipV="false" rot="0">
            <a:off x="4844195" y="1512916"/>
            <a:ext cx="3263439" cy="2577539"/>
          </a:xfrm>
          <a:custGeom>
            <a:avLst/>
            <a:gdLst/>
            <a:ahLst/>
            <a:cxnLst/>
            <a:rect r="r" b="b" t="t" l="l"/>
            <a:pathLst>
              <a:path h="2577539" w="3263439">
                <a:moveTo>
                  <a:pt x="0" y="0"/>
                </a:moveTo>
                <a:lnTo>
                  <a:pt x="3263438" y="0"/>
                </a:lnTo>
                <a:lnTo>
                  <a:pt x="3263438" y="2577539"/>
                </a:lnTo>
                <a:lnTo>
                  <a:pt x="0" y="2577539"/>
                </a:lnTo>
                <a:lnTo>
                  <a:pt x="0" y="0"/>
                </a:lnTo>
                <a:close/>
              </a:path>
            </a:pathLst>
          </a:custGeom>
          <a:blipFill>
            <a:blip r:embed="rId3"/>
            <a:stretch>
              <a:fillRect l="0" t="-13071" r="0" b="-13071"/>
            </a:stretch>
          </a:blipFill>
        </p:spPr>
      </p:sp>
      <p:sp>
        <p:nvSpPr>
          <p:cNvPr name="Freeform 4" id="4"/>
          <p:cNvSpPr/>
          <p:nvPr/>
        </p:nvSpPr>
        <p:spPr>
          <a:xfrm flipH="false" flipV="false" rot="0">
            <a:off x="8526733" y="1512916"/>
            <a:ext cx="3402249" cy="2577539"/>
          </a:xfrm>
          <a:custGeom>
            <a:avLst/>
            <a:gdLst/>
            <a:ahLst/>
            <a:cxnLst/>
            <a:rect r="r" b="b" t="t" l="l"/>
            <a:pathLst>
              <a:path h="2577539" w="3402249">
                <a:moveTo>
                  <a:pt x="0" y="0"/>
                </a:moveTo>
                <a:lnTo>
                  <a:pt x="3402249" y="0"/>
                </a:lnTo>
                <a:lnTo>
                  <a:pt x="3402249" y="2577539"/>
                </a:lnTo>
                <a:lnTo>
                  <a:pt x="0" y="2577539"/>
                </a:lnTo>
                <a:lnTo>
                  <a:pt x="0" y="0"/>
                </a:lnTo>
                <a:close/>
              </a:path>
            </a:pathLst>
          </a:custGeom>
          <a:blipFill>
            <a:blip r:embed="rId4"/>
            <a:stretch>
              <a:fillRect l="0" t="-13555" r="0" b="-8995"/>
            </a:stretch>
          </a:blipFill>
        </p:spPr>
      </p:sp>
      <p:sp>
        <p:nvSpPr>
          <p:cNvPr name="Freeform 5" id="5"/>
          <p:cNvSpPr/>
          <p:nvPr/>
        </p:nvSpPr>
        <p:spPr>
          <a:xfrm flipH="false" flipV="false" rot="0">
            <a:off x="12519532" y="1512916"/>
            <a:ext cx="3554622" cy="2692572"/>
          </a:xfrm>
          <a:custGeom>
            <a:avLst/>
            <a:gdLst/>
            <a:ahLst/>
            <a:cxnLst/>
            <a:rect r="r" b="b" t="t" l="l"/>
            <a:pathLst>
              <a:path h="2692572" w="3554622">
                <a:moveTo>
                  <a:pt x="0" y="0"/>
                </a:moveTo>
                <a:lnTo>
                  <a:pt x="3554622" y="0"/>
                </a:lnTo>
                <a:lnTo>
                  <a:pt x="3554622" y="2692572"/>
                </a:lnTo>
                <a:lnTo>
                  <a:pt x="0" y="2692572"/>
                </a:lnTo>
                <a:lnTo>
                  <a:pt x="0" y="0"/>
                </a:lnTo>
                <a:close/>
              </a:path>
            </a:pathLst>
          </a:custGeom>
          <a:blipFill>
            <a:blip r:embed="rId5"/>
            <a:stretch>
              <a:fillRect l="0" t="-6923" r="0" b="-6923"/>
            </a:stretch>
          </a:blipFill>
        </p:spPr>
      </p:sp>
      <p:sp>
        <p:nvSpPr>
          <p:cNvPr name="Freeform 6" id="6"/>
          <p:cNvSpPr/>
          <p:nvPr/>
        </p:nvSpPr>
        <p:spPr>
          <a:xfrm flipH="false" flipV="false" rot="0">
            <a:off x="6898440" y="5143500"/>
            <a:ext cx="4234682" cy="3202765"/>
          </a:xfrm>
          <a:custGeom>
            <a:avLst/>
            <a:gdLst/>
            <a:ahLst/>
            <a:cxnLst/>
            <a:rect r="r" b="b" t="t" l="l"/>
            <a:pathLst>
              <a:path h="3202765" w="4234682">
                <a:moveTo>
                  <a:pt x="0" y="0"/>
                </a:moveTo>
                <a:lnTo>
                  <a:pt x="4234683" y="0"/>
                </a:lnTo>
                <a:lnTo>
                  <a:pt x="4234683" y="3202765"/>
                </a:lnTo>
                <a:lnTo>
                  <a:pt x="0" y="3202765"/>
                </a:lnTo>
                <a:lnTo>
                  <a:pt x="0" y="0"/>
                </a:lnTo>
                <a:close/>
              </a:path>
            </a:pathLst>
          </a:custGeom>
          <a:blipFill>
            <a:blip r:embed="rId6"/>
            <a:stretch>
              <a:fillRect l="0" t="0" r="0" b="0"/>
            </a:stretch>
          </a:blipFill>
        </p:spPr>
      </p:sp>
      <p:sp>
        <p:nvSpPr>
          <p:cNvPr name="TextBox 7" id="7"/>
          <p:cNvSpPr txBox="true"/>
          <p:nvPr/>
        </p:nvSpPr>
        <p:spPr>
          <a:xfrm rot="0">
            <a:off x="4227452" y="133350"/>
            <a:ext cx="16950246" cy="976001"/>
          </a:xfrm>
          <a:prstGeom prst="rect">
            <a:avLst/>
          </a:prstGeom>
        </p:spPr>
        <p:txBody>
          <a:bodyPr anchor="t" rtlCol="false" tIns="0" lIns="0" bIns="0" rIns="0">
            <a:spAutoFit/>
          </a:bodyPr>
          <a:lstStyle/>
          <a:p>
            <a:pPr algn="l">
              <a:lnSpc>
                <a:spcPts val="7300"/>
              </a:lnSpc>
            </a:pPr>
            <a:r>
              <a:rPr lang="en-US" sz="7300">
                <a:solidFill>
                  <a:srgbClr val="FEFEFE"/>
                </a:solidFill>
                <a:latin typeface="Faustina"/>
                <a:ea typeface="Faustina"/>
                <a:cs typeface="Faustina"/>
                <a:sym typeface="Faustina"/>
              </a:rPr>
              <a:t>Các thư viện cần thiết</a:t>
            </a:r>
          </a:p>
        </p:txBody>
      </p:sp>
      <p:sp>
        <p:nvSpPr>
          <p:cNvPr name="TextBox 8" id="8"/>
          <p:cNvSpPr txBox="true"/>
          <p:nvPr/>
        </p:nvSpPr>
        <p:spPr>
          <a:xfrm rot="0">
            <a:off x="1362956" y="4138813"/>
            <a:ext cx="2725870" cy="580390"/>
          </a:xfrm>
          <a:prstGeom prst="rect">
            <a:avLst/>
          </a:prstGeom>
        </p:spPr>
        <p:txBody>
          <a:bodyPr anchor="t" rtlCol="false" tIns="0" lIns="0" bIns="0" rIns="0">
            <a:spAutoFit/>
          </a:bodyPr>
          <a:lstStyle/>
          <a:p>
            <a:pPr algn="ctr">
              <a:lnSpc>
                <a:spcPts val="4759"/>
              </a:lnSpc>
            </a:pPr>
            <a:r>
              <a:rPr lang="en-US" sz="3399">
                <a:solidFill>
                  <a:srgbClr val="FEFEFE"/>
                </a:solidFill>
                <a:latin typeface="Faustina"/>
                <a:ea typeface="Faustina"/>
                <a:cs typeface="Faustina"/>
                <a:sym typeface="Faustina"/>
              </a:rPr>
              <a:t>Adafruit BusIO</a:t>
            </a:r>
          </a:p>
        </p:txBody>
      </p:sp>
      <p:sp>
        <p:nvSpPr>
          <p:cNvPr name="TextBox 9" id="9"/>
          <p:cNvSpPr txBox="true"/>
          <p:nvPr/>
        </p:nvSpPr>
        <p:spPr>
          <a:xfrm rot="0">
            <a:off x="5016282" y="4138178"/>
            <a:ext cx="2754445" cy="580390"/>
          </a:xfrm>
          <a:prstGeom prst="rect">
            <a:avLst/>
          </a:prstGeom>
        </p:spPr>
        <p:txBody>
          <a:bodyPr anchor="t" rtlCol="false" tIns="0" lIns="0" bIns="0" rIns="0">
            <a:spAutoFit/>
          </a:bodyPr>
          <a:lstStyle/>
          <a:p>
            <a:pPr algn="ctr">
              <a:lnSpc>
                <a:spcPts val="4759"/>
              </a:lnSpc>
            </a:pPr>
            <a:r>
              <a:rPr lang="en-US" sz="3399">
                <a:solidFill>
                  <a:srgbClr val="FEFEFE"/>
                </a:solidFill>
                <a:latin typeface="Faustina"/>
                <a:ea typeface="Faustina"/>
                <a:cs typeface="Faustina"/>
                <a:sym typeface="Faustina"/>
              </a:rPr>
              <a:t>BlynkNcpDrive</a:t>
            </a:r>
          </a:p>
        </p:txBody>
      </p:sp>
      <p:sp>
        <p:nvSpPr>
          <p:cNvPr name="TextBox 10" id="10"/>
          <p:cNvSpPr txBox="true"/>
          <p:nvPr/>
        </p:nvSpPr>
        <p:spPr>
          <a:xfrm rot="0">
            <a:off x="8642144" y="4138813"/>
            <a:ext cx="3171428" cy="580390"/>
          </a:xfrm>
          <a:prstGeom prst="rect">
            <a:avLst/>
          </a:prstGeom>
        </p:spPr>
        <p:txBody>
          <a:bodyPr anchor="t" rtlCol="false" tIns="0" lIns="0" bIns="0" rIns="0">
            <a:spAutoFit/>
          </a:bodyPr>
          <a:lstStyle/>
          <a:p>
            <a:pPr algn="ctr">
              <a:lnSpc>
                <a:spcPts val="4759"/>
              </a:lnSpc>
            </a:pPr>
            <a:r>
              <a:rPr lang="en-US" sz="3399">
                <a:solidFill>
                  <a:srgbClr val="FEFEFE"/>
                </a:solidFill>
                <a:latin typeface="Faustina"/>
                <a:ea typeface="Faustina"/>
                <a:cs typeface="Faustina"/>
                <a:sym typeface="Faustina"/>
              </a:rPr>
              <a:t>Adafruit SSD1306</a:t>
            </a:r>
          </a:p>
        </p:txBody>
      </p:sp>
      <p:sp>
        <p:nvSpPr>
          <p:cNvPr name="TextBox 11" id="11"/>
          <p:cNvSpPr txBox="true"/>
          <p:nvPr/>
        </p:nvSpPr>
        <p:spPr>
          <a:xfrm rot="0">
            <a:off x="13778127" y="4138178"/>
            <a:ext cx="1037431" cy="580390"/>
          </a:xfrm>
          <a:prstGeom prst="rect">
            <a:avLst/>
          </a:prstGeom>
        </p:spPr>
        <p:txBody>
          <a:bodyPr anchor="t" rtlCol="false" tIns="0" lIns="0" bIns="0" rIns="0">
            <a:spAutoFit/>
          </a:bodyPr>
          <a:lstStyle/>
          <a:p>
            <a:pPr algn="ctr">
              <a:lnSpc>
                <a:spcPts val="4759"/>
              </a:lnSpc>
            </a:pPr>
            <a:r>
              <a:rPr lang="en-US" sz="3399">
                <a:solidFill>
                  <a:srgbClr val="FEFEFE"/>
                </a:solidFill>
                <a:latin typeface="Faustina"/>
                <a:ea typeface="Faustina"/>
                <a:cs typeface="Faustina"/>
                <a:sym typeface="Faustina"/>
              </a:rPr>
              <a:t>Blynk</a:t>
            </a:r>
          </a:p>
        </p:txBody>
      </p:sp>
      <p:sp>
        <p:nvSpPr>
          <p:cNvPr name="TextBox 12" id="12"/>
          <p:cNvSpPr txBox="true"/>
          <p:nvPr/>
        </p:nvSpPr>
        <p:spPr>
          <a:xfrm rot="0">
            <a:off x="6475914" y="8527881"/>
            <a:ext cx="5079735" cy="580390"/>
          </a:xfrm>
          <a:prstGeom prst="rect">
            <a:avLst/>
          </a:prstGeom>
        </p:spPr>
        <p:txBody>
          <a:bodyPr anchor="t" rtlCol="false" tIns="0" lIns="0" bIns="0" rIns="0">
            <a:spAutoFit/>
          </a:bodyPr>
          <a:lstStyle/>
          <a:p>
            <a:pPr algn="ctr">
              <a:lnSpc>
                <a:spcPts val="4759"/>
              </a:lnSpc>
            </a:pPr>
            <a:r>
              <a:rPr lang="en-US" sz="3399">
                <a:solidFill>
                  <a:srgbClr val="FEFEFE"/>
                </a:solidFill>
                <a:latin typeface="Faustina"/>
                <a:ea typeface="Faustina"/>
                <a:cs typeface="Faustina"/>
                <a:sym typeface="Faustina"/>
              </a:rPr>
              <a:t>DHT sensor  library for ESPx</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Freeform 2" id="2"/>
          <p:cNvSpPr/>
          <p:nvPr/>
        </p:nvSpPr>
        <p:spPr>
          <a:xfrm flipH="false" flipV="false" rot="0">
            <a:off x="1641794" y="1340619"/>
            <a:ext cx="15004412" cy="8946381"/>
          </a:xfrm>
          <a:custGeom>
            <a:avLst/>
            <a:gdLst/>
            <a:ahLst/>
            <a:cxnLst/>
            <a:rect r="r" b="b" t="t" l="l"/>
            <a:pathLst>
              <a:path h="8946381" w="15004412">
                <a:moveTo>
                  <a:pt x="0" y="0"/>
                </a:moveTo>
                <a:lnTo>
                  <a:pt x="15004412" y="0"/>
                </a:lnTo>
                <a:lnTo>
                  <a:pt x="15004412" y="8946381"/>
                </a:lnTo>
                <a:lnTo>
                  <a:pt x="0" y="8946381"/>
                </a:lnTo>
                <a:lnTo>
                  <a:pt x="0" y="0"/>
                </a:lnTo>
                <a:close/>
              </a:path>
            </a:pathLst>
          </a:custGeom>
          <a:blipFill>
            <a:blip r:embed="rId2"/>
            <a:stretch>
              <a:fillRect l="0" t="0" r="0" b="0"/>
            </a:stretch>
          </a:blipFill>
        </p:spPr>
      </p:sp>
      <p:sp>
        <p:nvSpPr>
          <p:cNvPr name="TextBox 3" id="3"/>
          <p:cNvSpPr txBox="true"/>
          <p:nvPr/>
        </p:nvSpPr>
        <p:spPr>
          <a:xfrm rot="0">
            <a:off x="4227452" y="133350"/>
            <a:ext cx="16950246" cy="976001"/>
          </a:xfrm>
          <a:prstGeom prst="rect">
            <a:avLst/>
          </a:prstGeom>
        </p:spPr>
        <p:txBody>
          <a:bodyPr anchor="t" rtlCol="false" tIns="0" lIns="0" bIns="0" rIns="0">
            <a:spAutoFit/>
          </a:bodyPr>
          <a:lstStyle/>
          <a:p>
            <a:pPr algn="l">
              <a:lnSpc>
                <a:spcPts val="7300"/>
              </a:lnSpc>
            </a:pPr>
            <a:r>
              <a:rPr lang="en-US" sz="7300">
                <a:solidFill>
                  <a:srgbClr val="FFFDF7"/>
                </a:solidFill>
                <a:latin typeface="Faustina"/>
                <a:ea typeface="Faustina"/>
                <a:cs typeface="Faustina"/>
                <a:sym typeface="Faustina"/>
              </a:rPr>
              <a:t>Sơ đồ lắp ráp - đấu dây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Freeform 2" id="2"/>
          <p:cNvSpPr/>
          <p:nvPr/>
        </p:nvSpPr>
        <p:spPr>
          <a:xfrm flipH="false" flipV="false" rot="0">
            <a:off x="6546418" y="1494553"/>
            <a:ext cx="4221067" cy="7556384"/>
          </a:xfrm>
          <a:custGeom>
            <a:avLst/>
            <a:gdLst/>
            <a:ahLst/>
            <a:cxnLst/>
            <a:rect r="r" b="b" t="t" l="l"/>
            <a:pathLst>
              <a:path h="7556384" w="4221067">
                <a:moveTo>
                  <a:pt x="0" y="0"/>
                </a:moveTo>
                <a:lnTo>
                  <a:pt x="4221066" y="0"/>
                </a:lnTo>
                <a:lnTo>
                  <a:pt x="4221066" y="7556384"/>
                </a:lnTo>
                <a:lnTo>
                  <a:pt x="0" y="7556384"/>
                </a:lnTo>
                <a:lnTo>
                  <a:pt x="0" y="0"/>
                </a:lnTo>
                <a:close/>
              </a:path>
            </a:pathLst>
          </a:custGeom>
          <a:blipFill>
            <a:blip r:embed="rId2"/>
            <a:stretch>
              <a:fillRect l="0" t="-5721" r="0" b="-15386"/>
            </a:stretch>
          </a:blipFill>
        </p:spPr>
      </p:sp>
      <p:sp>
        <p:nvSpPr>
          <p:cNvPr name="Freeform 3" id="3"/>
          <p:cNvSpPr/>
          <p:nvPr/>
        </p:nvSpPr>
        <p:spPr>
          <a:xfrm flipH="false" flipV="false" rot="0">
            <a:off x="10767484" y="3303394"/>
            <a:ext cx="7520516" cy="4049607"/>
          </a:xfrm>
          <a:custGeom>
            <a:avLst/>
            <a:gdLst/>
            <a:ahLst/>
            <a:cxnLst/>
            <a:rect r="r" b="b" t="t" l="l"/>
            <a:pathLst>
              <a:path h="4049607" w="7520516">
                <a:moveTo>
                  <a:pt x="0" y="0"/>
                </a:moveTo>
                <a:lnTo>
                  <a:pt x="7520516" y="0"/>
                </a:lnTo>
                <a:lnTo>
                  <a:pt x="7520516" y="4049607"/>
                </a:lnTo>
                <a:lnTo>
                  <a:pt x="0" y="4049607"/>
                </a:lnTo>
                <a:lnTo>
                  <a:pt x="0" y="0"/>
                </a:lnTo>
                <a:close/>
              </a:path>
            </a:pathLst>
          </a:custGeom>
          <a:blipFill>
            <a:blip r:embed="rId3"/>
            <a:stretch>
              <a:fillRect l="-5957" t="0" r="-1468" b="0"/>
            </a:stretch>
          </a:blipFill>
        </p:spPr>
      </p:sp>
      <p:sp>
        <p:nvSpPr>
          <p:cNvPr name="Freeform 4" id="4"/>
          <p:cNvSpPr/>
          <p:nvPr/>
        </p:nvSpPr>
        <p:spPr>
          <a:xfrm flipH="false" flipV="false" rot="0">
            <a:off x="501381" y="1494553"/>
            <a:ext cx="5839077" cy="3768901"/>
          </a:xfrm>
          <a:custGeom>
            <a:avLst/>
            <a:gdLst/>
            <a:ahLst/>
            <a:cxnLst/>
            <a:rect r="r" b="b" t="t" l="l"/>
            <a:pathLst>
              <a:path h="3768901" w="5839077">
                <a:moveTo>
                  <a:pt x="0" y="0"/>
                </a:moveTo>
                <a:lnTo>
                  <a:pt x="5839077" y="0"/>
                </a:lnTo>
                <a:lnTo>
                  <a:pt x="5839077" y="3768902"/>
                </a:lnTo>
                <a:lnTo>
                  <a:pt x="0" y="3768902"/>
                </a:lnTo>
                <a:lnTo>
                  <a:pt x="0" y="0"/>
                </a:lnTo>
                <a:close/>
              </a:path>
            </a:pathLst>
          </a:custGeom>
          <a:blipFill>
            <a:blip r:embed="rId4"/>
            <a:stretch>
              <a:fillRect l="0" t="-9935" r="0" b="-6260"/>
            </a:stretch>
          </a:blipFill>
        </p:spPr>
      </p:sp>
      <p:sp>
        <p:nvSpPr>
          <p:cNvPr name="Freeform 5" id="5"/>
          <p:cNvSpPr/>
          <p:nvPr/>
        </p:nvSpPr>
        <p:spPr>
          <a:xfrm flipH="false" flipV="false" rot="0">
            <a:off x="501381" y="5143500"/>
            <a:ext cx="5839077" cy="3907437"/>
          </a:xfrm>
          <a:custGeom>
            <a:avLst/>
            <a:gdLst/>
            <a:ahLst/>
            <a:cxnLst/>
            <a:rect r="r" b="b" t="t" l="l"/>
            <a:pathLst>
              <a:path h="3907437" w="5839077">
                <a:moveTo>
                  <a:pt x="0" y="0"/>
                </a:moveTo>
                <a:lnTo>
                  <a:pt x="5839077" y="0"/>
                </a:lnTo>
                <a:lnTo>
                  <a:pt x="5839077" y="3907437"/>
                </a:lnTo>
                <a:lnTo>
                  <a:pt x="0" y="3907437"/>
                </a:lnTo>
                <a:lnTo>
                  <a:pt x="0" y="0"/>
                </a:lnTo>
                <a:close/>
              </a:path>
            </a:pathLst>
          </a:custGeom>
          <a:blipFill>
            <a:blip r:embed="rId5"/>
            <a:stretch>
              <a:fillRect l="0" t="0" r="0" b="-12076"/>
            </a:stretch>
          </a:blipFill>
        </p:spPr>
      </p:sp>
      <p:sp>
        <p:nvSpPr>
          <p:cNvPr name="TextBox 6" id="6"/>
          <p:cNvSpPr txBox="true"/>
          <p:nvPr/>
        </p:nvSpPr>
        <p:spPr>
          <a:xfrm rot="0">
            <a:off x="4227452" y="133350"/>
            <a:ext cx="16950246" cy="976001"/>
          </a:xfrm>
          <a:prstGeom prst="rect">
            <a:avLst/>
          </a:prstGeom>
        </p:spPr>
        <p:txBody>
          <a:bodyPr anchor="t" rtlCol="false" tIns="0" lIns="0" bIns="0" rIns="0">
            <a:spAutoFit/>
          </a:bodyPr>
          <a:lstStyle/>
          <a:p>
            <a:pPr algn="l">
              <a:lnSpc>
                <a:spcPts val="7300"/>
              </a:lnSpc>
            </a:pPr>
            <a:r>
              <a:rPr lang="en-US" sz="7300">
                <a:solidFill>
                  <a:srgbClr val="FEFEFE"/>
                </a:solidFill>
                <a:latin typeface="Faustina"/>
                <a:ea typeface="Faustina"/>
                <a:cs typeface="Faustina"/>
                <a:sym typeface="Faustina"/>
              </a:rPr>
              <a:t>Hình ảnh sản phẩm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D21B"/>
        </a:solidFill>
      </p:bgPr>
    </p:bg>
    <p:spTree>
      <p:nvGrpSpPr>
        <p:cNvPr id="1" name=""/>
        <p:cNvGrpSpPr/>
        <p:nvPr/>
      </p:nvGrpSpPr>
      <p:grpSpPr>
        <a:xfrm>
          <a:off x="0" y="0"/>
          <a:ext cx="0" cy="0"/>
          <a:chOff x="0" y="0"/>
          <a:chExt cx="0" cy="0"/>
        </a:xfrm>
      </p:grpSpPr>
      <p:grpSp>
        <p:nvGrpSpPr>
          <p:cNvPr name="Group 2" id="2"/>
          <p:cNvGrpSpPr/>
          <p:nvPr/>
        </p:nvGrpSpPr>
        <p:grpSpPr>
          <a:xfrm rot="0">
            <a:off x="235590" y="209196"/>
            <a:ext cx="17816820" cy="9868608"/>
            <a:chOff x="0" y="0"/>
            <a:chExt cx="4692496" cy="2599140"/>
          </a:xfrm>
        </p:grpSpPr>
        <p:sp>
          <p:nvSpPr>
            <p:cNvPr name="Freeform 3" id="3"/>
            <p:cNvSpPr/>
            <p:nvPr/>
          </p:nvSpPr>
          <p:spPr>
            <a:xfrm flipH="false" flipV="false" rot="0">
              <a:off x="0" y="0"/>
              <a:ext cx="4692496" cy="2599140"/>
            </a:xfrm>
            <a:custGeom>
              <a:avLst/>
              <a:gdLst/>
              <a:ahLst/>
              <a:cxnLst/>
              <a:rect r="r" b="b" t="t" l="l"/>
              <a:pathLst>
                <a:path h="2599140" w="4692496">
                  <a:moveTo>
                    <a:pt x="0" y="0"/>
                  </a:moveTo>
                  <a:lnTo>
                    <a:pt x="4692496" y="0"/>
                  </a:lnTo>
                  <a:lnTo>
                    <a:pt x="4692496" y="2599140"/>
                  </a:lnTo>
                  <a:lnTo>
                    <a:pt x="0" y="2599140"/>
                  </a:lnTo>
                  <a:close/>
                </a:path>
              </a:pathLst>
            </a:custGeom>
            <a:solidFill>
              <a:srgbClr val="FFFDF7"/>
            </a:solidFill>
          </p:spPr>
        </p:sp>
        <p:sp>
          <p:nvSpPr>
            <p:cNvPr name="TextBox 4" id="4"/>
            <p:cNvSpPr txBox="true"/>
            <p:nvPr/>
          </p:nvSpPr>
          <p:spPr>
            <a:xfrm>
              <a:off x="0" y="19050"/>
              <a:ext cx="4692496" cy="2580090"/>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330840" y="304026"/>
            <a:ext cx="6473429" cy="9678948"/>
            <a:chOff x="0" y="0"/>
            <a:chExt cx="967659" cy="1446825"/>
          </a:xfrm>
        </p:grpSpPr>
        <p:sp>
          <p:nvSpPr>
            <p:cNvPr name="Freeform 6" id="6"/>
            <p:cNvSpPr/>
            <p:nvPr/>
          </p:nvSpPr>
          <p:spPr>
            <a:xfrm flipH="false" flipV="false" rot="0">
              <a:off x="0" y="0"/>
              <a:ext cx="967659" cy="1446825"/>
            </a:xfrm>
            <a:custGeom>
              <a:avLst/>
              <a:gdLst/>
              <a:ahLst/>
              <a:cxnLst/>
              <a:rect r="r" b="b" t="t" l="l"/>
              <a:pathLst>
                <a:path h="1446825" w="967659">
                  <a:moveTo>
                    <a:pt x="0" y="0"/>
                  </a:moveTo>
                  <a:lnTo>
                    <a:pt x="967659" y="0"/>
                  </a:lnTo>
                  <a:lnTo>
                    <a:pt x="967659" y="1446825"/>
                  </a:lnTo>
                  <a:lnTo>
                    <a:pt x="0" y="1446825"/>
                  </a:lnTo>
                  <a:close/>
                </a:path>
              </a:pathLst>
            </a:custGeom>
            <a:blipFill>
              <a:blip r:embed="rId2"/>
              <a:stretch>
                <a:fillRect l="-59381" t="0" r="-65036" b="0"/>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1A1B1D"/>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AutoShape 10" id="10"/>
          <p:cNvSpPr/>
          <p:nvPr/>
        </p:nvSpPr>
        <p:spPr>
          <a:xfrm>
            <a:off x="7237976" y="3045184"/>
            <a:ext cx="10447951" cy="0"/>
          </a:xfrm>
          <a:prstGeom prst="line">
            <a:avLst/>
          </a:prstGeom>
          <a:ln cap="flat" w="9525">
            <a:solidFill>
              <a:srgbClr val="1A1B1D"/>
            </a:solidFill>
            <a:prstDash val="solid"/>
            <a:headEnd type="none" len="sm" w="sm"/>
            <a:tailEnd type="none" len="sm" w="sm"/>
          </a:ln>
        </p:spPr>
      </p:sp>
      <p:sp>
        <p:nvSpPr>
          <p:cNvPr name="TextBox 11" id="11"/>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FFF"/>
                </a:solidFill>
                <a:latin typeface="Coco Gothic Bold"/>
                <a:ea typeface="Coco Gothic Bold"/>
                <a:cs typeface="Coco Gothic Bold"/>
                <a:sym typeface="Coco Gothic Bold"/>
              </a:rPr>
              <a:t>3</a:t>
            </a:r>
          </a:p>
        </p:txBody>
      </p:sp>
      <p:sp>
        <p:nvSpPr>
          <p:cNvPr name="TextBox 12" id="12"/>
          <p:cNvSpPr txBox="true"/>
          <p:nvPr/>
        </p:nvSpPr>
        <p:spPr>
          <a:xfrm rot="0">
            <a:off x="8606877" y="551221"/>
            <a:ext cx="7710148" cy="2489200"/>
          </a:xfrm>
          <a:prstGeom prst="rect">
            <a:avLst/>
          </a:prstGeom>
        </p:spPr>
        <p:txBody>
          <a:bodyPr anchor="t" rtlCol="false" tIns="0" lIns="0" bIns="0" rIns="0">
            <a:spAutoFit/>
          </a:bodyPr>
          <a:lstStyle/>
          <a:p>
            <a:pPr algn="ctr">
              <a:lnSpc>
                <a:spcPts val="9800"/>
              </a:lnSpc>
            </a:pPr>
            <a:r>
              <a:rPr lang="en-US" b="true" sz="7000">
                <a:solidFill>
                  <a:srgbClr val="FFB800"/>
                </a:solidFill>
                <a:latin typeface="Coco Gothic Bold"/>
                <a:ea typeface="Coco Gothic Bold"/>
                <a:cs typeface="Coco Gothic Bold"/>
                <a:sym typeface="Coco Gothic Bold"/>
              </a:rPr>
              <a:t>GIỚI THIỆU BẢO MẬT IOT</a:t>
            </a:r>
          </a:p>
        </p:txBody>
      </p:sp>
      <p:sp>
        <p:nvSpPr>
          <p:cNvPr name="TextBox 13" id="13"/>
          <p:cNvSpPr txBox="true"/>
          <p:nvPr/>
        </p:nvSpPr>
        <p:spPr>
          <a:xfrm rot="0">
            <a:off x="7114321" y="3627089"/>
            <a:ext cx="10695261" cy="4144258"/>
          </a:xfrm>
          <a:prstGeom prst="rect">
            <a:avLst/>
          </a:prstGeom>
        </p:spPr>
        <p:txBody>
          <a:bodyPr anchor="t" rtlCol="false" tIns="0" lIns="0" bIns="0" rIns="0">
            <a:spAutoFit/>
          </a:bodyPr>
          <a:lstStyle/>
          <a:p>
            <a:pPr algn="just">
              <a:lnSpc>
                <a:spcPts val="4676"/>
              </a:lnSpc>
            </a:pPr>
            <a:r>
              <a:rPr lang="en-US" sz="3340">
                <a:solidFill>
                  <a:srgbClr val="1A1B1D"/>
                </a:solidFill>
                <a:latin typeface="Poppins Light"/>
                <a:ea typeface="Poppins Light"/>
                <a:cs typeface="Poppins Light"/>
                <a:sym typeface="Poppins Light"/>
              </a:rPr>
              <a:t>Bảo mật là một trong những vấn đề quan trọng nhất trong Internet of Things (IoT). Khi các thiết bị ngày càng được kết nối rộng rãi, nguy cơ bị tấn công và xâm phạm dữ liệu cũng gia tăng. Tuy nhiên, bảo mật IoT gặp nhiều thách thức do đặc thù thiết bị, kiến trúc mạng và hạn chế về tài nguyên.</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1743428" y="2544899"/>
            <a:ext cx="14801144" cy="4670837"/>
          </a:xfrm>
          <a:prstGeom prst="rect">
            <a:avLst/>
          </a:prstGeom>
        </p:spPr>
        <p:txBody>
          <a:bodyPr anchor="t" rtlCol="false" tIns="0" lIns="0" bIns="0" rIns="0">
            <a:spAutoFit/>
          </a:bodyPr>
          <a:lstStyle/>
          <a:p>
            <a:pPr algn="ctr">
              <a:lnSpc>
                <a:spcPts val="38127"/>
              </a:lnSpc>
              <a:spcBef>
                <a:spcPct val="0"/>
              </a:spcBef>
            </a:pPr>
            <a:r>
              <a:rPr lang="en-US" sz="27233">
                <a:solidFill>
                  <a:srgbClr val="FFFFFF"/>
                </a:solidFill>
                <a:latin typeface="ITC Edwardian Script"/>
                <a:ea typeface="ITC Edwardian Script"/>
                <a:cs typeface="ITC Edwardian Script"/>
                <a:sym typeface="ITC Edwardian Script"/>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650702"/>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89273" r="0" b="-89273"/>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7" id="7"/>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FFF"/>
                </a:solidFill>
                <a:latin typeface="Coco Gothic Bold"/>
                <a:ea typeface="Coco Gothic Bold"/>
                <a:cs typeface="Coco Gothic Bold"/>
                <a:sym typeface="Coco Gothic Bold"/>
              </a:rPr>
              <a:t>4</a:t>
            </a:r>
          </a:p>
        </p:txBody>
      </p:sp>
      <p:sp>
        <p:nvSpPr>
          <p:cNvPr name="TextBox 8" id="8"/>
          <p:cNvSpPr txBox="true"/>
          <p:nvPr/>
        </p:nvSpPr>
        <p:spPr>
          <a:xfrm rot="0">
            <a:off x="1746147" y="885825"/>
            <a:ext cx="14795706" cy="1822716"/>
          </a:xfrm>
          <a:prstGeom prst="rect">
            <a:avLst/>
          </a:prstGeom>
        </p:spPr>
        <p:txBody>
          <a:bodyPr anchor="t" rtlCol="false" tIns="0" lIns="0" bIns="0" rIns="0">
            <a:spAutoFit/>
          </a:bodyPr>
          <a:lstStyle/>
          <a:p>
            <a:pPr algn="ctr">
              <a:lnSpc>
                <a:spcPts val="7161"/>
              </a:lnSpc>
            </a:pPr>
            <a:r>
              <a:rPr lang="en-US" b="true" sz="5115">
                <a:solidFill>
                  <a:srgbClr val="FFD21B"/>
                </a:solidFill>
                <a:latin typeface="Coco Gothic Bold"/>
                <a:ea typeface="Coco Gothic Bold"/>
                <a:cs typeface="Coco Gothic Bold"/>
                <a:sym typeface="Coco Gothic Bold"/>
              </a:rPr>
              <a:t> CÁC VẤN ĐỀ THƯỜNG GẶP TRONG BẢO MẬT IOT</a:t>
            </a:r>
          </a:p>
        </p:txBody>
      </p:sp>
      <p:sp>
        <p:nvSpPr>
          <p:cNvPr name="TextBox 9" id="9"/>
          <p:cNvSpPr txBox="true"/>
          <p:nvPr/>
        </p:nvSpPr>
        <p:spPr>
          <a:xfrm rot="0">
            <a:off x="1337754" y="3635368"/>
            <a:ext cx="13743737" cy="767065"/>
          </a:xfrm>
          <a:prstGeom prst="rect">
            <a:avLst/>
          </a:prstGeom>
        </p:spPr>
        <p:txBody>
          <a:bodyPr anchor="t" rtlCol="false" tIns="0" lIns="0" bIns="0" rIns="0">
            <a:spAutoFit/>
          </a:bodyPr>
          <a:lstStyle/>
          <a:p>
            <a:pPr algn="l">
              <a:lnSpc>
                <a:spcPts val="6020"/>
              </a:lnSpc>
              <a:spcBef>
                <a:spcPct val="0"/>
              </a:spcBef>
            </a:pPr>
            <a:r>
              <a:rPr lang="en-US" b="true" sz="4300">
                <a:solidFill>
                  <a:srgbClr val="FFFFFF"/>
                </a:solidFill>
                <a:latin typeface="Coco Gothic Bold"/>
                <a:ea typeface="Coco Gothic Bold"/>
                <a:cs typeface="Coco Gothic Bold"/>
                <a:sym typeface="Coco Gothic Bold"/>
              </a:rPr>
              <a:t>1. </a:t>
            </a:r>
            <a:r>
              <a:rPr lang="en-US" b="true" sz="4300">
                <a:solidFill>
                  <a:srgbClr val="FFFFFF"/>
                </a:solidFill>
                <a:latin typeface="Coco Gothic Bold"/>
                <a:ea typeface="Coco Gothic Bold"/>
                <a:cs typeface="Coco Gothic Bold"/>
                <a:sym typeface="Coco Gothic Bold"/>
              </a:rPr>
              <a:t>THIẾT KẾ BAN ĐẦU KHÔNG TÍNH ĐẾN BẢO MẬT</a:t>
            </a:r>
          </a:p>
        </p:txBody>
      </p:sp>
      <p:sp>
        <p:nvSpPr>
          <p:cNvPr name="TextBox 10" id="10"/>
          <p:cNvSpPr txBox="true"/>
          <p:nvPr/>
        </p:nvSpPr>
        <p:spPr>
          <a:xfrm rot="0">
            <a:off x="1337754" y="4879420"/>
            <a:ext cx="12529596" cy="767065"/>
          </a:xfrm>
          <a:prstGeom prst="rect">
            <a:avLst/>
          </a:prstGeom>
        </p:spPr>
        <p:txBody>
          <a:bodyPr anchor="t" rtlCol="false" tIns="0" lIns="0" bIns="0" rIns="0">
            <a:spAutoFit/>
          </a:bodyPr>
          <a:lstStyle/>
          <a:p>
            <a:pPr algn="l">
              <a:lnSpc>
                <a:spcPts val="6020"/>
              </a:lnSpc>
              <a:spcBef>
                <a:spcPct val="0"/>
              </a:spcBef>
            </a:pPr>
            <a:r>
              <a:rPr lang="en-US" b="true" sz="4300">
                <a:solidFill>
                  <a:srgbClr val="FFFFFF"/>
                </a:solidFill>
                <a:latin typeface="Coco Gothic Bold"/>
                <a:ea typeface="Coco Gothic Bold"/>
                <a:cs typeface="Coco Gothic Bold"/>
                <a:sym typeface="Coco Gothic Bold"/>
              </a:rPr>
              <a:t>2. KHÓ CẬP NHẬT FIRMWARE</a:t>
            </a:r>
          </a:p>
        </p:txBody>
      </p:sp>
      <p:sp>
        <p:nvSpPr>
          <p:cNvPr name="TextBox 11" id="11"/>
          <p:cNvSpPr txBox="true"/>
          <p:nvPr/>
        </p:nvSpPr>
        <p:spPr>
          <a:xfrm rot="0">
            <a:off x="1337754" y="6123471"/>
            <a:ext cx="12529596" cy="767065"/>
          </a:xfrm>
          <a:prstGeom prst="rect">
            <a:avLst/>
          </a:prstGeom>
        </p:spPr>
        <p:txBody>
          <a:bodyPr anchor="t" rtlCol="false" tIns="0" lIns="0" bIns="0" rIns="0">
            <a:spAutoFit/>
          </a:bodyPr>
          <a:lstStyle/>
          <a:p>
            <a:pPr algn="l">
              <a:lnSpc>
                <a:spcPts val="6020"/>
              </a:lnSpc>
              <a:spcBef>
                <a:spcPct val="0"/>
              </a:spcBef>
            </a:pPr>
            <a:r>
              <a:rPr lang="en-US" b="true" sz="4300">
                <a:solidFill>
                  <a:srgbClr val="FFFFFF"/>
                </a:solidFill>
                <a:latin typeface="Coco Gothic Bold"/>
                <a:ea typeface="Coco Gothic Bold"/>
                <a:cs typeface="Coco Gothic Bold"/>
                <a:sym typeface="Coco Gothic Bold"/>
              </a:rPr>
              <a:t>3. LỖ HỔNG BẢO MẬT TỪ THIẾT BỊ CŨ</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650702"/>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89273" r="0" b="-89273"/>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7" id="7"/>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FFF"/>
                </a:solidFill>
                <a:latin typeface="Coco Gothic"/>
                <a:ea typeface="Coco Gothic"/>
                <a:cs typeface="Coco Gothic"/>
                <a:sym typeface="Coco Gothic"/>
              </a:rPr>
              <a:t>5</a:t>
            </a:r>
          </a:p>
        </p:txBody>
      </p:sp>
      <p:sp>
        <p:nvSpPr>
          <p:cNvPr name="TextBox 8" id="8"/>
          <p:cNvSpPr txBox="true"/>
          <p:nvPr/>
        </p:nvSpPr>
        <p:spPr>
          <a:xfrm rot="0">
            <a:off x="1746147" y="885825"/>
            <a:ext cx="14795706" cy="917829"/>
          </a:xfrm>
          <a:prstGeom prst="rect">
            <a:avLst/>
          </a:prstGeom>
        </p:spPr>
        <p:txBody>
          <a:bodyPr anchor="t" rtlCol="false" tIns="0" lIns="0" bIns="0" rIns="0">
            <a:spAutoFit/>
          </a:bodyPr>
          <a:lstStyle/>
          <a:p>
            <a:pPr algn="ctr">
              <a:lnSpc>
                <a:spcPts val="7161"/>
              </a:lnSpc>
            </a:pPr>
            <a:r>
              <a:rPr lang="en-US" b="true" sz="5115">
                <a:solidFill>
                  <a:srgbClr val="FFD21B"/>
                </a:solidFill>
                <a:latin typeface="Coco Gothic Bold"/>
                <a:ea typeface="Coco Gothic Bold"/>
                <a:cs typeface="Coco Gothic Bold"/>
                <a:sym typeface="Coco Gothic Bold"/>
              </a:rPr>
              <a:t>PHÂN LOẠI NGUY CƠ BẢO MẬT IOT</a:t>
            </a:r>
          </a:p>
        </p:txBody>
      </p:sp>
      <p:sp>
        <p:nvSpPr>
          <p:cNvPr name="TextBox 9" id="9"/>
          <p:cNvSpPr txBox="true"/>
          <p:nvPr/>
        </p:nvSpPr>
        <p:spPr>
          <a:xfrm rot="0">
            <a:off x="1337754" y="3635368"/>
            <a:ext cx="13743737" cy="767065"/>
          </a:xfrm>
          <a:prstGeom prst="rect">
            <a:avLst/>
          </a:prstGeom>
        </p:spPr>
        <p:txBody>
          <a:bodyPr anchor="t" rtlCol="false" tIns="0" lIns="0" bIns="0" rIns="0">
            <a:spAutoFit/>
          </a:bodyPr>
          <a:lstStyle/>
          <a:p>
            <a:pPr algn="l">
              <a:lnSpc>
                <a:spcPts val="6020"/>
              </a:lnSpc>
              <a:spcBef>
                <a:spcPct val="0"/>
              </a:spcBef>
            </a:pPr>
            <a:r>
              <a:rPr lang="en-US" b="true" sz="4300">
                <a:solidFill>
                  <a:srgbClr val="FFFFFF"/>
                </a:solidFill>
                <a:latin typeface="Coco Gothic Bold"/>
                <a:ea typeface="Coco Gothic Bold"/>
                <a:cs typeface="Coco Gothic Bold"/>
                <a:sym typeface="Coco Gothic Bold"/>
              </a:rPr>
              <a:t>CAPTURE (C</a:t>
            </a:r>
            <a:r>
              <a:rPr lang="en-US" b="true" sz="4300">
                <a:solidFill>
                  <a:srgbClr val="FFFFFF"/>
                </a:solidFill>
                <a:latin typeface="Coco Gothic Bold"/>
                <a:ea typeface="Coco Gothic Bold"/>
                <a:cs typeface="Coco Gothic Bold"/>
                <a:sym typeface="Coco Gothic Bold"/>
              </a:rPr>
              <a:t>HIẾM QUYỀN)</a:t>
            </a:r>
          </a:p>
        </p:txBody>
      </p:sp>
      <p:sp>
        <p:nvSpPr>
          <p:cNvPr name="TextBox 10" id="10"/>
          <p:cNvSpPr txBox="true"/>
          <p:nvPr/>
        </p:nvSpPr>
        <p:spPr>
          <a:xfrm rot="0">
            <a:off x="1337754" y="4879420"/>
            <a:ext cx="12529596" cy="767065"/>
          </a:xfrm>
          <a:prstGeom prst="rect">
            <a:avLst/>
          </a:prstGeom>
        </p:spPr>
        <p:txBody>
          <a:bodyPr anchor="t" rtlCol="false" tIns="0" lIns="0" bIns="0" rIns="0">
            <a:spAutoFit/>
          </a:bodyPr>
          <a:lstStyle/>
          <a:p>
            <a:pPr algn="l">
              <a:lnSpc>
                <a:spcPts val="6020"/>
              </a:lnSpc>
              <a:spcBef>
                <a:spcPct val="0"/>
              </a:spcBef>
            </a:pPr>
            <a:r>
              <a:rPr lang="en-US" b="true" sz="4300">
                <a:solidFill>
                  <a:srgbClr val="FFFFFF"/>
                </a:solidFill>
                <a:latin typeface="Coco Gothic Bold"/>
                <a:ea typeface="Coco Gothic Bold"/>
                <a:cs typeface="Coco Gothic Bold"/>
                <a:sym typeface="Coco Gothic Bold"/>
              </a:rPr>
              <a:t>DISRUPT (GÂY GIÁN ĐOẠN)</a:t>
            </a:r>
          </a:p>
        </p:txBody>
      </p:sp>
      <p:sp>
        <p:nvSpPr>
          <p:cNvPr name="TextBox 11" id="11"/>
          <p:cNvSpPr txBox="true"/>
          <p:nvPr/>
        </p:nvSpPr>
        <p:spPr>
          <a:xfrm rot="0">
            <a:off x="1337754" y="6123471"/>
            <a:ext cx="12529596" cy="767065"/>
          </a:xfrm>
          <a:prstGeom prst="rect">
            <a:avLst/>
          </a:prstGeom>
        </p:spPr>
        <p:txBody>
          <a:bodyPr anchor="t" rtlCol="false" tIns="0" lIns="0" bIns="0" rIns="0">
            <a:spAutoFit/>
          </a:bodyPr>
          <a:lstStyle/>
          <a:p>
            <a:pPr algn="l">
              <a:lnSpc>
                <a:spcPts val="6020"/>
              </a:lnSpc>
              <a:spcBef>
                <a:spcPct val="0"/>
              </a:spcBef>
            </a:pPr>
            <a:r>
              <a:rPr lang="en-US" b="true" sz="4300">
                <a:solidFill>
                  <a:srgbClr val="FFFFFF"/>
                </a:solidFill>
                <a:latin typeface="Coco Gothic Bold"/>
                <a:ea typeface="Coco Gothic Bold"/>
                <a:cs typeface="Coco Gothic Bold"/>
                <a:sym typeface="Coco Gothic Bold"/>
              </a:rPr>
              <a:t>MANIPULATE (THAO TÚNG)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6677082" y="1936038"/>
            <a:ext cx="5100449" cy="7996323"/>
            <a:chOff x="0" y="0"/>
            <a:chExt cx="1343328" cy="2106028"/>
          </a:xfrm>
        </p:grpSpPr>
        <p:sp>
          <p:nvSpPr>
            <p:cNvPr name="Freeform 6" id="6"/>
            <p:cNvSpPr/>
            <p:nvPr/>
          </p:nvSpPr>
          <p:spPr>
            <a:xfrm flipH="false" flipV="false" rot="0">
              <a:off x="0" y="0"/>
              <a:ext cx="1343328" cy="2106028"/>
            </a:xfrm>
            <a:custGeom>
              <a:avLst/>
              <a:gdLst/>
              <a:ahLst/>
              <a:cxnLst/>
              <a:rect r="r" b="b" t="t" l="l"/>
              <a:pathLst>
                <a:path h="2106028" w="1343328">
                  <a:moveTo>
                    <a:pt x="0" y="0"/>
                  </a:moveTo>
                  <a:lnTo>
                    <a:pt x="1343328" y="0"/>
                  </a:lnTo>
                  <a:lnTo>
                    <a:pt x="1343328" y="2106028"/>
                  </a:lnTo>
                  <a:lnTo>
                    <a:pt x="0" y="2106028"/>
                  </a:lnTo>
                  <a:close/>
                </a:path>
              </a:pathLst>
            </a:custGeom>
            <a:solidFill>
              <a:srgbClr val="FFFDF7"/>
            </a:solidFill>
          </p:spPr>
        </p:sp>
        <p:sp>
          <p:nvSpPr>
            <p:cNvPr name="TextBox 7" id="7"/>
            <p:cNvSpPr txBox="true"/>
            <p:nvPr/>
          </p:nvSpPr>
          <p:spPr>
            <a:xfrm>
              <a:off x="0" y="19050"/>
              <a:ext cx="1343328" cy="2086978"/>
            </a:xfrm>
            <a:prstGeom prst="rect">
              <a:avLst/>
            </a:prstGeom>
          </p:spPr>
          <p:txBody>
            <a:bodyPr anchor="ctr" rtlCol="false" tIns="50800" lIns="50800" bIns="50800" rIns="50800"/>
            <a:lstStyle/>
            <a:p>
              <a:pPr algn="ctr">
                <a:lnSpc>
                  <a:spcPts val="1455"/>
                </a:lnSpc>
              </a:pPr>
            </a:p>
          </p:txBody>
        </p:sp>
      </p:grpSp>
      <p:grpSp>
        <p:nvGrpSpPr>
          <p:cNvPr name="Group 8" id="8"/>
          <p:cNvGrpSpPr/>
          <p:nvPr/>
        </p:nvGrpSpPr>
        <p:grpSpPr>
          <a:xfrm rot="0">
            <a:off x="12694865" y="2185641"/>
            <a:ext cx="5067924" cy="7284048"/>
            <a:chOff x="0" y="0"/>
            <a:chExt cx="1428459" cy="2053102"/>
          </a:xfrm>
        </p:grpSpPr>
        <p:sp>
          <p:nvSpPr>
            <p:cNvPr name="Freeform 9" id="9"/>
            <p:cNvSpPr/>
            <p:nvPr/>
          </p:nvSpPr>
          <p:spPr>
            <a:xfrm flipH="false" flipV="false" rot="0">
              <a:off x="0" y="0"/>
              <a:ext cx="1428459" cy="2053102"/>
            </a:xfrm>
            <a:custGeom>
              <a:avLst/>
              <a:gdLst/>
              <a:ahLst/>
              <a:cxnLst/>
              <a:rect r="r" b="b" t="t" l="l"/>
              <a:pathLst>
                <a:path h="2053102" w="1428459">
                  <a:moveTo>
                    <a:pt x="0" y="0"/>
                  </a:moveTo>
                  <a:lnTo>
                    <a:pt x="1428459" y="0"/>
                  </a:lnTo>
                  <a:lnTo>
                    <a:pt x="1428459" y="2053102"/>
                  </a:lnTo>
                  <a:lnTo>
                    <a:pt x="0" y="2053102"/>
                  </a:lnTo>
                  <a:close/>
                </a:path>
              </a:pathLst>
            </a:custGeom>
            <a:solidFill>
              <a:srgbClr val="FFFDF7"/>
            </a:solidFill>
          </p:spPr>
        </p:sp>
        <p:sp>
          <p:nvSpPr>
            <p:cNvPr name="TextBox 10" id="10"/>
            <p:cNvSpPr txBox="true"/>
            <p:nvPr/>
          </p:nvSpPr>
          <p:spPr>
            <a:xfrm>
              <a:off x="0" y="19050"/>
              <a:ext cx="1428459" cy="2034052"/>
            </a:xfrm>
            <a:prstGeom prst="rect">
              <a:avLst/>
            </a:prstGeom>
          </p:spPr>
          <p:txBody>
            <a:bodyPr anchor="ctr" rtlCol="false" tIns="50800" lIns="50800" bIns="50800" rIns="50800"/>
            <a:lstStyle/>
            <a:p>
              <a:pPr algn="ctr">
                <a:lnSpc>
                  <a:spcPts val="1455"/>
                </a:lnSpc>
              </a:pPr>
            </a:p>
          </p:txBody>
        </p:sp>
      </p:grpSp>
      <p:grpSp>
        <p:nvGrpSpPr>
          <p:cNvPr name="Group 11" id="11"/>
          <p:cNvGrpSpPr/>
          <p:nvPr/>
        </p:nvGrpSpPr>
        <p:grpSpPr>
          <a:xfrm rot="0">
            <a:off x="638924" y="2167277"/>
            <a:ext cx="5126692" cy="7320777"/>
            <a:chOff x="0" y="0"/>
            <a:chExt cx="1445024" cy="2063455"/>
          </a:xfrm>
        </p:grpSpPr>
        <p:sp>
          <p:nvSpPr>
            <p:cNvPr name="Freeform 12" id="12"/>
            <p:cNvSpPr/>
            <p:nvPr/>
          </p:nvSpPr>
          <p:spPr>
            <a:xfrm flipH="false" flipV="false" rot="0">
              <a:off x="0" y="0"/>
              <a:ext cx="1445024" cy="2063455"/>
            </a:xfrm>
            <a:custGeom>
              <a:avLst/>
              <a:gdLst/>
              <a:ahLst/>
              <a:cxnLst/>
              <a:rect r="r" b="b" t="t" l="l"/>
              <a:pathLst>
                <a:path h="2063455" w="1445024">
                  <a:moveTo>
                    <a:pt x="0" y="0"/>
                  </a:moveTo>
                  <a:lnTo>
                    <a:pt x="1445024" y="0"/>
                  </a:lnTo>
                  <a:lnTo>
                    <a:pt x="1445024" y="2063455"/>
                  </a:lnTo>
                  <a:lnTo>
                    <a:pt x="0" y="2063455"/>
                  </a:lnTo>
                  <a:close/>
                </a:path>
              </a:pathLst>
            </a:custGeom>
            <a:solidFill>
              <a:srgbClr val="FFFDF7"/>
            </a:solidFill>
          </p:spPr>
        </p:sp>
        <p:sp>
          <p:nvSpPr>
            <p:cNvPr name="TextBox 13" id="13"/>
            <p:cNvSpPr txBox="true"/>
            <p:nvPr/>
          </p:nvSpPr>
          <p:spPr>
            <a:xfrm>
              <a:off x="0" y="19050"/>
              <a:ext cx="1445024" cy="2044405"/>
            </a:xfrm>
            <a:prstGeom prst="rect">
              <a:avLst/>
            </a:prstGeom>
          </p:spPr>
          <p:txBody>
            <a:bodyPr anchor="ctr" rtlCol="false" tIns="50800" lIns="50800" bIns="50800" rIns="50800"/>
            <a:lstStyle/>
            <a:p>
              <a:pPr algn="ctr">
                <a:lnSpc>
                  <a:spcPts val="1455"/>
                </a:lnSpc>
              </a:pPr>
            </a:p>
          </p:txBody>
        </p:sp>
      </p:grpSp>
      <p:grpSp>
        <p:nvGrpSpPr>
          <p:cNvPr name="Group 14" id="14"/>
          <p:cNvGrpSpPr/>
          <p:nvPr/>
        </p:nvGrpSpPr>
        <p:grpSpPr>
          <a:xfrm rot="0">
            <a:off x="659298" y="8585649"/>
            <a:ext cx="5106318" cy="854922"/>
            <a:chOff x="0" y="0"/>
            <a:chExt cx="1344874" cy="225165"/>
          </a:xfrm>
        </p:grpSpPr>
        <p:sp>
          <p:nvSpPr>
            <p:cNvPr name="Freeform 15" id="15"/>
            <p:cNvSpPr/>
            <p:nvPr/>
          </p:nvSpPr>
          <p:spPr>
            <a:xfrm flipH="false" flipV="false" rot="0">
              <a:off x="0" y="0"/>
              <a:ext cx="1344874" cy="225165"/>
            </a:xfrm>
            <a:custGeom>
              <a:avLst/>
              <a:gdLst/>
              <a:ahLst/>
              <a:cxnLst/>
              <a:rect r="r" b="b" t="t" l="l"/>
              <a:pathLst>
                <a:path h="225165" w="1344874">
                  <a:moveTo>
                    <a:pt x="0" y="0"/>
                  </a:moveTo>
                  <a:lnTo>
                    <a:pt x="1344874" y="0"/>
                  </a:lnTo>
                  <a:lnTo>
                    <a:pt x="1344874" y="225165"/>
                  </a:lnTo>
                  <a:lnTo>
                    <a:pt x="0" y="225165"/>
                  </a:lnTo>
                  <a:close/>
                </a:path>
              </a:pathLst>
            </a:custGeom>
            <a:solidFill>
              <a:srgbClr val="FFD21B"/>
            </a:solidFill>
          </p:spPr>
        </p:sp>
        <p:sp>
          <p:nvSpPr>
            <p:cNvPr name="TextBox 16" id="16"/>
            <p:cNvSpPr txBox="true"/>
            <p:nvPr/>
          </p:nvSpPr>
          <p:spPr>
            <a:xfrm>
              <a:off x="0" y="19050"/>
              <a:ext cx="1344874" cy="206115"/>
            </a:xfrm>
            <a:prstGeom prst="rect">
              <a:avLst/>
            </a:prstGeom>
          </p:spPr>
          <p:txBody>
            <a:bodyPr anchor="ctr" rtlCol="false" tIns="50800" lIns="50800" bIns="50800" rIns="50800"/>
            <a:lstStyle/>
            <a:p>
              <a:pPr algn="ctr">
                <a:lnSpc>
                  <a:spcPts val="1455"/>
                </a:lnSpc>
              </a:pPr>
            </a:p>
          </p:txBody>
        </p:sp>
      </p:grpSp>
      <p:sp>
        <p:nvSpPr>
          <p:cNvPr name="TextBox 17" id="17"/>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1A1B1D"/>
                </a:solidFill>
                <a:latin typeface="Coco Gothic"/>
                <a:ea typeface="Coco Gothic"/>
                <a:cs typeface="Coco Gothic"/>
                <a:sym typeface="Coco Gothic"/>
              </a:rPr>
              <a:t>6</a:t>
            </a:r>
          </a:p>
        </p:txBody>
      </p:sp>
      <p:sp>
        <p:nvSpPr>
          <p:cNvPr name="TextBox 18" id="18"/>
          <p:cNvSpPr txBox="true"/>
          <p:nvPr/>
        </p:nvSpPr>
        <p:spPr>
          <a:xfrm rot="0">
            <a:off x="2045361" y="709232"/>
            <a:ext cx="14200544" cy="734186"/>
          </a:xfrm>
          <a:prstGeom prst="rect">
            <a:avLst/>
          </a:prstGeom>
        </p:spPr>
        <p:txBody>
          <a:bodyPr anchor="t" rtlCol="false" tIns="0" lIns="0" bIns="0" rIns="0">
            <a:spAutoFit/>
          </a:bodyPr>
          <a:lstStyle/>
          <a:p>
            <a:pPr algn="ctr">
              <a:lnSpc>
                <a:spcPts val="5183"/>
              </a:lnSpc>
            </a:pPr>
            <a:r>
              <a:rPr lang="en-US" b="true" sz="5399">
                <a:solidFill>
                  <a:srgbClr val="FFD21B"/>
                </a:solidFill>
                <a:latin typeface="Coco Gothic Bold"/>
                <a:ea typeface="Coco Gothic Bold"/>
                <a:cs typeface="Coco Gothic Bold"/>
                <a:sym typeface="Coco Gothic Bold"/>
              </a:rPr>
              <a:t>CÁC YÊU CẦU BẢO MẬT TRONG IOT</a:t>
            </a:r>
          </a:p>
        </p:txBody>
      </p:sp>
      <p:sp>
        <p:nvSpPr>
          <p:cNvPr name="TextBox 19" id="19"/>
          <p:cNvSpPr txBox="true"/>
          <p:nvPr/>
        </p:nvSpPr>
        <p:spPr>
          <a:xfrm rot="0">
            <a:off x="6935916" y="2195166"/>
            <a:ext cx="4699425" cy="1383792"/>
          </a:xfrm>
          <a:prstGeom prst="rect">
            <a:avLst/>
          </a:prstGeom>
        </p:spPr>
        <p:txBody>
          <a:bodyPr anchor="t" rtlCol="false" tIns="0" lIns="0" bIns="0" rIns="0">
            <a:spAutoFit/>
          </a:bodyPr>
          <a:lstStyle/>
          <a:p>
            <a:pPr algn="ctr">
              <a:lnSpc>
                <a:spcPts val="3564"/>
              </a:lnSpc>
            </a:pPr>
            <a:r>
              <a:rPr lang="en-US" b="true" sz="3300">
                <a:solidFill>
                  <a:srgbClr val="FFBD59"/>
                </a:solidFill>
                <a:latin typeface="Coco Gothic Bold"/>
                <a:ea typeface="Coco Gothic Bold"/>
                <a:cs typeface="Coco Gothic Bold"/>
                <a:sym typeface="Coco Gothic Bold"/>
              </a:rPr>
              <a:t>BẢO VỆ DỮ LIỆU KHỎI BỊ TRUY CẬP TRÁI PHÉP.</a:t>
            </a:r>
          </a:p>
        </p:txBody>
      </p:sp>
      <p:sp>
        <p:nvSpPr>
          <p:cNvPr name="TextBox 20" id="20"/>
          <p:cNvSpPr txBox="true"/>
          <p:nvPr/>
        </p:nvSpPr>
        <p:spPr>
          <a:xfrm rot="0">
            <a:off x="1206629" y="8852535"/>
            <a:ext cx="4035112" cy="405765"/>
          </a:xfrm>
          <a:prstGeom prst="rect">
            <a:avLst/>
          </a:prstGeom>
        </p:spPr>
        <p:txBody>
          <a:bodyPr anchor="t" rtlCol="false" tIns="0" lIns="0" bIns="0" rIns="0">
            <a:spAutoFit/>
          </a:bodyPr>
          <a:lstStyle/>
          <a:p>
            <a:pPr algn="ctr">
              <a:lnSpc>
                <a:spcPts val="2879"/>
              </a:lnSpc>
            </a:pPr>
            <a:r>
              <a:rPr lang="en-US" b="true" sz="3000">
                <a:solidFill>
                  <a:srgbClr val="FFFDF7"/>
                </a:solidFill>
                <a:latin typeface="Coco Gothic Bold"/>
                <a:ea typeface="Coco Gothic Bold"/>
                <a:cs typeface="Coco Gothic Bold"/>
                <a:sym typeface="Coco Gothic Bold"/>
              </a:rPr>
              <a:t>AVAILABILITY </a:t>
            </a:r>
          </a:p>
        </p:txBody>
      </p:sp>
      <p:grpSp>
        <p:nvGrpSpPr>
          <p:cNvPr name="Group 21" id="21"/>
          <p:cNvGrpSpPr/>
          <p:nvPr/>
        </p:nvGrpSpPr>
        <p:grpSpPr>
          <a:xfrm rot="0">
            <a:off x="12703264" y="8561649"/>
            <a:ext cx="5106318" cy="854922"/>
            <a:chOff x="0" y="0"/>
            <a:chExt cx="1344874" cy="225165"/>
          </a:xfrm>
        </p:grpSpPr>
        <p:sp>
          <p:nvSpPr>
            <p:cNvPr name="Freeform 22" id="22"/>
            <p:cNvSpPr/>
            <p:nvPr/>
          </p:nvSpPr>
          <p:spPr>
            <a:xfrm flipH="false" flipV="false" rot="0">
              <a:off x="0" y="0"/>
              <a:ext cx="1344874" cy="225165"/>
            </a:xfrm>
            <a:custGeom>
              <a:avLst/>
              <a:gdLst/>
              <a:ahLst/>
              <a:cxnLst/>
              <a:rect r="r" b="b" t="t" l="l"/>
              <a:pathLst>
                <a:path h="225165" w="1344874">
                  <a:moveTo>
                    <a:pt x="0" y="0"/>
                  </a:moveTo>
                  <a:lnTo>
                    <a:pt x="1344874" y="0"/>
                  </a:lnTo>
                  <a:lnTo>
                    <a:pt x="1344874" y="225165"/>
                  </a:lnTo>
                  <a:lnTo>
                    <a:pt x="0" y="225165"/>
                  </a:lnTo>
                  <a:close/>
                </a:path>
              </a:pathLst>
            </a:custGeom>
            <a:solidFill>
              <a:srgbClr val="FFD21B"/>
            </a:solidFill>
          </p:spPr>
        </p:sp>
        <p:sp>
          <p:nvSpPr>
            <p:cNvPr name="TextBox 23" id="23"/>
            <p:cNvSpPr txBox="true"/>
            <p:nvPr/>
          </p:nvSpPr>
          <p:spPr>
            <a:xfrm>
              <a:off x="0" y="19050"/>
              <a:ext cx="1344874" cy="206115"/>
            </a:xfrm>
            <a:prstGeom prst="rect">
              <a:avLst/>
            </a:prstGeom>
          </p:spPr>
          <p:txBody>
            <a:bodyPr anchor="ctr" rtlCol="false" tIns="50800" lIns="50800" bIns="50800" rIns="50800"/>
            <a:lstStyle/>
            <a:p>
              <a:pPr algn="ctr">
                <a:lnSpc>
                  <a:spcPts val="1455"/>
                </a:lnSpc>
              </a:pPr>
            </a:p>
          </p:txBody>
        </p:sp>
      </p:grpSp>
      <p:grpSp>
        <p:nvGrpSpPr>
          <p:cNvPr name="Group 24" id="24"/>
          <p:cNvGrpSpPr/>
          <p:nvPr/>
        </p:nvGrpSpPr>
        <p:grpSpPr>
          <a:xfrm rot="0">
            <a:off x="6677082" y="8790047"/>
            <a:ext cx="5106318" cy="1100112"/>
            <a:chOff x="0" y="0"/>
            <a:chExt cx="1344874" cy="289742"/>
          </a:xfrm>
        </p:grpSpPr>
        <p:sp>
          <p:nvSpPr>
            <p:cNvPr name="Freeform 25" id="25"/>
            <p:cNvSpPr/>
            <p:nvPr/>
          </p:nvSpPr>
          <p:spPr>
            <a:xfrm flipH="false" flipV="false" rot="0">
              <a:off x="0" y="0"/>
              <a:ext cx="1344874" cy="289741"/>
            </a:xfrm>
            <a:custGeom>
              <a:avLst/>
              <a:gdLst/>
              <a:ahLst/>
              <a:cxnLst/>
              <a:rect r="r" b="b" t="t" l="l"/>
              <a:pathLst>
                <a:path h="289741" w="1344874">
                  <a:moveTo>
                    <a:pt x="0" y="0"/>
                  </a:moveTo>
                  <a:lnTo>
                    <a:pt x="1344874" y="0"/>
                  </a:lnTo>
                  <a:lnTo>
                    <a:pt x="1344874" y="289741"/>
                  </a:lnTo>
                  <a:lnTo>
                    <a:pt x="0" y="289741"/>
                  </a:lnTo>
                  <a:close/>
                </a:path>
              </a:pathLst>
            </a:custGeom>
            <a:solidFill>
              <a:srgbClr val="FFD21B"/>
            </a:solidFill>
          </p:spPr>
        </p:sp>
        <p:sp>
          <p:nvSpPr>
            <p:cNvPr name="TextBox 26" id="26"/>
            <p:cNvSpPr txBox="true"/>
            <p:nvPr/>
          </p:nvSpPr>
          <p:spPr>
            <a:xfrm>
              <a:off x="0" y="19050"/>
              <a:ext cx="1344874" cy="270692"/>
            </a:xfrm>
            <a:prstGeom prst="rect">
              <a:avLst/>
            </a:prstGeom>
          </p:spPr>
          <p:txBody>
            <a:bodyPr anchor="ctr" rtlCol="false" tIns="50800" lIns="50800" bIns="50800" rIns="50800"/>
            <a:lstStyle/>
            <a:p>
              <a:pPr algn="ctr">
                <a:lnSpc>
                  <a:spcPts val="1455"/>
                </a:lnSpc>
              </a:pPr>
            </a:p>
          </p:txBody>
        </p:sp>
      </p:grpSp>
      <p:sp>
        <p:nvSpPr>
          <p:cNvPr name="TextBox 27" id="27"/>
          <p:cNvSpPr txBox="true"/>
          <p:nvPr/>
        </p:nvSpPr>
        <p:spPr>
          <a:xfrm rot="0">
            <a:off x="7268072" y="9212165"/>
            <a:ext cx="4035112" cy="427863"/>
          </a:xfrm>
          <a:prstGeom prst="rect">
            <a:avLst/>
          </a:prstGeom>
        </p:spPr>
        <p:txBody>
          <a:bodyPr anchor="t" rtlCol="false" tIns="0" lIns="0" bIns="0" rIns="0">
            <a:spAutoFit/>
          </a:bodyPr>
          <a:lstStyle/>
          <a:p>
            <a:pPr algn="ctr">
              <a:lnSpc>
                <a:spcPts val="2975"/>
              </a:lnSpc>
            </a:pPr>
            <a:r>
              <a:rPr lang="en-US" b="true" sz="3099">
                <a:solidFill>
                  <a:srgbClr val="FFFDF7"/>
                </a:solidFill>
                <a:latin typeface="Coco Gothic Bold"/>
                <a:ea typeface="Coco Gothic Bold"/>
                <a:cs typeface="Coco Gothic Bold"/>
                <a:sym typeface="Coco Gothic Bold"/>
              </a:rPr>
              <a:t>CONFIDENTIALITY </a:t>
            </a:r>
          </a:p>
        </p:txBody>
      </p:sp>
      <p:sp>
        <p:nvSpPr>
          <p:cNvPr name="TextBox 28" id="28"/>
          <p:cNvSpPr txBox="true"/>
          <p:nvPr/>
        </p:nvSpPr>
        <p:spPr>
          <a:xfrm rot="0">
            <a:off x="13341824" y="8852535"/>
            <a:ext cx="4035112" cy="405765"/>
          </a:xfrm>
          <a:prstGeom prst="rect">
            <a:avLst/>
          </a:prstGeom>
        </p:spPr>
        <p:txBody>
          <a:bodyPr anchor="t" rtlCol="false" tIns="0" lIns="0" bIns="0" rIns="0">
            <a:spAutoFit/>
          </a:bodyPr>
          <a:lstStyle/>
          <a:p>
            <a:pPr algn="ctr">
              <a:lnSpc>
                <a:spcPts val="2879"/>
              </a:lnSpc>
            </a:pPr>
            <a:r>
              <a:rPr lang="en-US" b="true" sz="3000">
                <a:solidFill>
                  <a:srgbClr val="FFFDF7"/>
                </a:solidFill>
                <a:latin typeface="Coco Gothic Bold"/>
                <a:ea typeface="Coco Gothic Bold"/>
                <a:cs typeface="Coco Gothic Bold"/>
                <a:sym typeface="Coco Gothic Bold"/>
              </a:rPr>
              <a:t>AUTHENTICITY </a:t>
            </a:r>
          </a:p>
        </p:txBody>
      </p:sp>
      <p:sp>
        <p:nvSpPr>
          <p:cNvPr name="TextBox 29" id="29"/>
          <p:cNvSpPr txBox="true"/>
          <p:nvPr/>
        </p:nvSpPr>
        <p:spPr>
          <a:xfrm rot="0">
            <a:off x="6877593" y="3922066"/>
            <a:ext cx="4699425" cy="3005043"/>
          </a:xfrm>
          <a:prstGeom prst="rect">
            <a:avLst/>
          </a:prstGeom>
        </p:spPr>
        <p:txBody>
          <a:bodyPr anchor="t" rtlCol="false" tIns="0" lIns="0" bIns="0" rIns="0">
            <a:spAutoFit/>
          </a:bodyPr>
          <a:lstStyle/>
          <a:p>
            <a:pPr algn="l">
              <a:lnSpc>
                <a:spcPts val="3417"/>
              </a:lnSpc>
              <a:spcBef>
                <a:spcPct val="0"/>
              </a:spcBef>
            </a:pPr>
            <a:r>
              <a:rPr lang="en-US" b="true" sz="2441">
                <a:solidFill>
                  <a:srgbClr val="000000"/>
                </a:solidFill>
                <a:latin typeface="Coco Gothic Bold"/>
                <a:ea typeface="Coco Gothic Bold"/>
                <a:cs typeface="Coco Gothic Bold"/>
                <a:sym typeface="Coco Gothic Bold"/>
              </a:rPr>
              <a:t>GIẢI PHÁP:</a:t>
            </a:r>
          </a:p>
          <a:p>
            <a:pPr algn="l" marL="527056" indent="-263528" lvl="1">
              <a:lnSpc>
                <a:spcPts val="3417"/>
              </a:lnSpc>
              <a:spcBef>
                <a:spcPct val="0"/>
              </a:spcBef>
              <a:buFont typeface="Arial"/>
              <a:buChar char="•"/>
            </a:pPr>
            <a:r>
              <a:rPr lang="en-US" b="true" sz="2441">
                <a:solidFill>
                  <a:srgbClr val="000000"/>
                </a:solidFill>
                <a:latin typeface="Coco Gothic Bold"/>
                <a:ea typeface="Coco Gothic Bold"/>
                <a:cs typeface="Coco Gothic Bold"/>
                <a:sym typeface="Coco Gothic Bold"/>
              </a:rPr>
              <a:t>SỬ DỤNG MÃ HÓA (TLS, SSL, AES) KHI TRUYỀN VÀ LƯU TRỮ DỮ LIỆU.</a:t>
            </a:r>
          </a:p>
          <a:p>
            <a:pPr algn="l" marL="527056" indent="-263528" lvl="1">
              <a:lnSpc>
                <a:spcPts val="3417"/>
              </a:lnSpc>
              <a:spcBef>
                <a:spcPct val="0"/>
              </a:spcBef>
              <a:buFont typeface="Arial"/>
              <a:buChar char="•"/>
            </a:pPr>
            <a:r>
              <a:rPr lang="en-US" b="true" sz="2441">
                <a:solidFill>
                  <a:srgbClr val="000000"/>
                </a:solidFill>
                <a:latin typeface="Coco Gothic Bold"/>
                <a:ea typeface="Coco Gothic Bold"/>
                <a:cs typeface="Coco Gothic Bold"/>
                <a:sym typeface="Coco Gothic Bold"/>
              </a:rPr>
              <a:t>CƠ CHẾ KIỂM SOÁT TRUY CẬP CHẶT CHẼ VÀ PHÂN QUYỀN NGƯỜI DÙNG.</a:t>
            </a:r>
          </a:p>
        </p:txBody>
      </p:sp>
      <p:sp>
        <p:nvSpPr>
          <p:cNvPr name="TextBox 30" id="30"/>
          <p:cNvSpPr txBox="true"/>
          <p:nvPr/>
        </p:nvSpPr>
        <p:spPr>
          <a:xfrm rot="0">
            <a:off x="874473" y="2526428"/>
            <a:ext cx="4699425" cy="1831467"/>
          </a:xfrm>
          <a:prstGeom prst="rect">
            <a:avLst/>
          </a:prstGeom>
        </p:spPr>
        <p:txBody>
          <a:bodyPr anchor="t" rtlCol="false" tIns="0" lIns="0" bIns="0" rIns="0">
            <a:spAutoFit/>
          </a:bodyPr>
          <a:lstStyle/>
          <a:p>
            <a:pPr algn="ctr">
              <a:lnSpc>
                <a:spcPts val="3564"/>
              </a:lnSpc>
            </a:pPr>
            <a:r>
              <a:rPr lang="en-US" b="true" sz="3300">
                <a:solidFill>
                  <a:srgbClr val="FFBD59"/>
                </a:solidFill>
                <a:latin typeface="Coco Gothic Bold"/>
                <a:ea typeface="Coco Gothic Bold"/>
                <a:cs typeface="Coco Gothic Bold"/>
                <a:sym typeface="Coco Gothic Bold"/>
              </a:rPr>
              <a:t>ĐẢM B</a:t>
            </a:r>
            <a:r>
              <a:rPr lang="en-US" b="true" sz="3300">
                <a:solidFill>
                  <a:srgbClr val="FFBD59"/>
                </a:solidFill>
                <a:latin typeface="Coco Gothic Bold"/>
                <a:ea typeface="Coco Gothic Bold"/>
                <a:cs typeface="Coco Gothic Bold"/>
                <a:sym typeface="Coco Gothic Bold"/>
              </a:rPr>
              <a:t>ẢO HỆ THỐNG LUÔN SẴN SÀNG PHỤC VỤ DÙ CÓ SỰ CỐ HAY TẤN CÔNG.</a:t>
            </a:r>
          </a:p>
        </p:txBody>
      </p:sp>
      <p:sp>
        <p:nvSpPr>
          <p:cNvPr name="TextBox 31" id="31"/>
          <p:cNvSpPr txBox="true"/>
          <p:nvPr/>
        </p:nvSpPr>
        <p:spPr>
          <a:xfrm rot="0">
            <a:off x="874473" y="4881015"/>
            <a:ext cx="4699425" cy="3005074"/>
          </a:xfrm>
          <a:prstGeom prst="rect">
            <a:avLst/>
          </a:prstGeom>
        </p:spPr>
        <p:txBody>
          <a:bodyPr anchor="t" rtlCol="false" tIns="0" lIns="0" bIns="0" rIns="0">
            <a:spAutoFit/>
          </a:bodyPr>
          <a:lstStyle/>
          <a:p>
            <a:pPr algn="l">
              <a:lnSpc>
                <a:spcPts val="3415"/>
              </a:lnSpc>
            </a:pPr>
            <a:r>
              <a:rPr lang="en-US" sz="2439" b="true">
                <a:solidFill>
                  <a:srgbClr val="000000"/>
                </a:solidFill>
                <a:latin typeface="Coco Gothic Bold"/>
                <a:ea typeface="Coco Gothic Bold"/>
                <a:cs typeface="Coco Gothic Bold"/>
                <a:sym typeface="Coco Gothic Bold"/>
              </a:rPr>
              <a:t>GIẢI PHÁP:</a:t>
            </a:r>
          </a:p>
          <a:p>
            <a:pPr algn="l" marL="526795" indent="-263398" lvl="1">
              <a:lnSpc>
                <a:spcPts val="3415"/>
              </a:lnSpc>
              <a:buFont typeface="Arial"/>
              <a:buChar char="•"/>
            </a:pPr>
            <a:r>
              <a:rPr lang="en-US" b="true" sz="2439">
                <a:solidFill>
                  <a:srgbClr val="000000"/>
                </a:solidFill>
                <a:latin typeface="Coco Gothic Bold"/>
                <a:ea typeface="Coco Gothic Bold"/>
                <a:cs typeface="Coco Gothic Bold"/>
                <a:sym typeface="Coco Gothic Bold"/>
              </a:rPr>
              <a:t>Sử dụng hệ thống dự phòng, cân bằng tải.</a:t>
            </a:r>
          </a:p>
          <a:p>
            <a:pPr algn="l" marL="526795" indent="-263398" lvl="1">
              <a:lnSpc>
                <a:spcPts val="3415"/>
              </a:lnSpc>
              <a:buFont typeface="Arial"/>
              <a:buChar char="•"/>
            </a:pPr>
            <a:r>
              <a:rPr lang="en-US" b="true" sz="2439">
                <a:solidFill>
                  <a:srgbClr val="000000"/>
                </a:solidFill>
                <a:latin typeface="Coco Gothic Bold"/>
                <a:ea typeface="Coco Gothic Bold"/>
                <a:cs typeface="Coco Gothic Bold"/>
                <a:sym typeface="Coco Gothic Bold"/>
              </a:rPr>
              <a:t>Giám sát liên tục để phát hiện và ngăn chặn tấn công DDoS.</a:t>
            </a:r>
          </a:p>
          <a:p>
            <a:pPr algn="l">
              <a:lnSpc>
                <a:spcPts val="3415"/>
              </a:lnSpc>
              <a:spcBef>
                <a:spcPct val="0"/>
              </a:spcBef>
            </a:pPr>
          </a:p>
        </p:txBody>
      </p:sp>
      <p:sp>
        <p:nvSpPr>
          <p:cNvPr name="TextBox 32" id="32"/>
          <p:cNvSpPr txBox="true"/>
          <p:nvPr/>
        </p:nvSpPr>
        <p:spPr>
          <a:xfrm rot="0">
            <a:off x="12783830" y="2526428"/>
            <a:ext cx="4889995" cy="2726817"/>
          </a:xfrm>
          <a:prstGeom prst="rect">
            <a:avLst/>
          </a:prstGeom>
        </p:spPr>
        <p:txBody>
          <a:bodyPr anchor="t" rtlCol="false" tIns="0" lIns="0" bIns="0" rIns="0">
            <a:spAutoFit/>
          </a:bodyPr>
          <a:lstStyle/>
          <a:p>
            <a:pPr algn="ctr">
              <a:lnSpc>
                <a:spcPts val="3564"/>
              </a:lnSpc>
            </a:pPr>
            <a:r>
              <a:rPr lang="en-US" b="true" sz="3300">
                <a:solidFill>
                  <a:srgbClr val="FFBD59"/>
                </a:solidFill>
                <a:latin typeface="Coco Gothic Bold"/>
                <a:ea typeface="Coco Gothic Bold"/>
                <a:cs typeface="Coco Gothic Bold"/>
                <a:sym typeface="Coco Gothic Bold"/>
              </a:rPr>
              <a:t>ĐẢM BẢO CÁC THIẾT BỊ, DỊCH VỤ VÀ NGƯỜI DÙNG TRONG MẠNG ĐỀU LÀ THẬT VÀ ĐÁNG TIN CẬY.</a:t>
            </a:r>
          </a:p>
          <a:p>
            <a:pPr algn="ctr">
              <a:lnSpc>
                <a:spcPts val="3564"/>
              </a:lnSpc>
            </a:pPr>
          </a:p>
        </p:txBody>
      </p:sp>
      <p:sp>
        <p:nvSpPr>
          <p:cNvPr name="TextBox 33" id="33"/>
          <p:cNvSpPr txBox="true"/>
          <p:nvPr/>
        </p:nvSpPr>
        <p:spPr>
          <a:xfrm rot="0">
            <a:off x="13009667" y="4881015"/>
            <a:ext cx="4699425" cy="3862293"/>
          </a:xfrm>
          <a:prstGeom prst="rect">
            <a:avLst/>
          </a:prstGeom>
        </p:spPr>
        <p:txBody>
          <a:bodyPr anchor="t" rtlCol="false" tIns="0" lIns="0" bIns="0" rIns="0">
            <a:spAutoFit/>
          </a:bodyPr>
          <a:lstStyle/>
          <a:p>
            <a:pPr algn="l">
              <a:lnSpc>
                <a:spcPts val="3417"/>
              </a:lnSpc>
              <a:spcBef>
                <a:spcPct val="0"/>
              </a:spcBef>
            </a:pPr>
            <a:r>
              <a:rPr lang="en-US" b="true" sz="2441">
                <a:solidFill>
                  <a:srgbClr val="000000"/>
                </a:solidFill>
                <a:latin typeface="Coco Gothic Bold"/>
                <a:ea typeface="Coco Gothic Bold"/>
                <a:cs typeface="Coco Gothic Bold"/>
                <a:sym typeface="Coco Gothic Bold"/>
              </a:rPr>
              <a:t>GIẢI PHÁP:</a:t>
            </a:r>
          </a:p>
          <a:p>
            <a:pPr algn="l" marL="527056" indent="-263528" lvl="1">
              <a:lnSpc>
                <a:spcPts val="3417"/>
              </a:lnSpc>
              <a:spcBef>
                <a:spcPct val="0"/>
              </a:spcBef>
              <a:buFont typeface="Arial"/>
              <a:buChar char="•"/>
            </a:pPr>
            <a:r>
              <a:rPr lang="en-US" b="true" sz="2441">
                <a:solidFill>
                  <a:srgbClr val="000000"/>
                </a:solidFill>
                <a:latin typeface="Coco Gothic Bold"/>
                <a:ea typeface="Coco Gothic Bold"/>
                <a:cs typeface="Coco Gothic Bold"/>
                <a:sym typeface="Coco Gothic Bold"/>
              </a:rPr>
              <a:t>SỬ DỤNG CHỨNG CHỈ SỐ VÀ KHÓA CÔNG KHAI ĐỂ XÁC THỰC DANH TÍNH.</a:t>
            </a:r>
          </a:p>
          <a:p>
            <a:pPr algn="l" marL="527056" indent="-263528" lvl="1">
              <a:lnSpc>
                <a:spcPts val="3417"/>
              </a:lnSpc>
              <a:spcBef>
                <a:spcPct val="0"/>
              </a:spcBef>
              <a:buFont typeface="Arial"/>
              <a:buChar char="•"/>
            </a:pPr>
            <a:r>
              <a:rPr lang="en-US" b="true" sz="2441">
                <a:solidFill>
                  <a:srgbClr val="000000"/>
                </a:solidFill>
                <a:latin typeface="Coco Gothic Bold"/>
                <a:ea typeface="Coco Gothic Bold"/>
                <a:cs typeface="Coco Gothic Bold"/>
                <a:sym typeface="Coco Gothic Bold"/>
              </a:rPr>
              <a:t>CƠ CHẾ XÁC THỰC ĐA YẾU TỐ (MFA) CHO NGƯỜI DÙNG TRUY CẬP HỆ THỐNG.</a:t>
            </a:r>
          </a:p>
          <a:p>
            <a:pPr algn="l">
              <a:lnSpc>
                <a:spcPts val="341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ea typeface="Coco Gothic"/>
                <a:cs typeface="Coco Gothic"/>
                <a:sym typeface="Coco Gothic"/>
              </a:rPr>
              <a:t>7</a:t>
            </a:r>
          </a:p>
        </p:txBody>
      </p:sp>
      <p:sp>
        <p:nvSpPr>
          <p:cNvPr name="TextBox 6" id="6"/>
          <p:cNvSpPr txBox="true"/>
          <p:nvPr/>
        </p:nvSpPr>
        <p:spPr>
          <a:xfrm rot="0">
            <a:off x="383970" y="3555676"/>
            <a:ext cx="677898" cy="892175"/>
          </a:xfrm>
          <a:prstGeom prst="rect">
            <a:avLst/>
          </a:prstGeom>
        </p:spPr>
        <p:txBody>
          <a:bodyPr anchor="t" rtlCol="false" tIns="0" lIns="0" bIns="0" rIns="0">
            <a:spAutoFit/>
          </a:bodyPr>
          <a:lstStyle/>
          <a:p>
            <a:pPr algn="l">
              <a:lnSpc>
                <a:spcPts val="7000"/>
              </a:lnSpc>
            </a:pPr>
            <a:r>
              <a:rPr lang="en-US" b="true" sz="5000">
                <a:solidFill>
                  <a:srgbClr val="FEFEFE"/>
                </a:solidFill>
                <a:latin typeface="Coco Gothic Bold"/>
                <a:ea typeface="Coco Gothic Bold"/>
                <a:cs typeface="Coco Gothic Bold"/>
                <a:sym typeface="Coco Gothic Bold"/>
              </a:rPr>
              <a:t>1.</a:t>
            </a:r>
          </a:p>
        </p:txBody>
      </p:sp>
      <p:sp>
        <p:nvSpPr>
          <p:cNvPr name="TextBox 7" id="7"/>
          <p:cNvSpPr txBox="true"/>
          <p:nvPr/>
        </p:nvSpPr>
        <p:spPr>
          <a:xfrm rot="0">
            <a:off x="383970" y="4933626"/>
            <a:ext cx="701041" cy="892175"/>
          </a:xfrm>
          <a:prstGeom prst="rect">
            <a:avLst/>
          </a:prstGeom>
        </p:spPr>
        <p:txBody>
          <a:bodyPr anchor="t" rtlCol="false" tIns="0" lIns="0" bIns="0" rIns="0">
            <a:spAutoFit/>
          </a:bodyPr>
          <a:lstStyle/>
          <a:p>
            <a:pPr algn="l">
              <a:lnSpc>
                <a:spcPts val="7000"/>
              </a:lnSpc>
            </a:pPr>
            <a:r>
              <a:rPr lang="en-US" b="true" sz="5000">
                <a:solidFill>
                  <a:srgbClr val="FEFEFE"/>
                </a:solidFill>
                <a:latin typeface="Coco Gothic Bold"/>
                <a:ea typeface="Coco Gothic Bold"/>
                <a:cs typeface="Coco Gothic Bold"/>
                <a:sym typeface="Coco Gothic Bold"/>
              </a:rPr>
              <a:t>2.</a:t>
            </a:r>
          </a:p>
        </p:txBody>
      </p:sp>
      <p:sp>
        <p:nvSpPr>
          <p:cNvPr name="TextBox 8" id="8"/>
          <p:cNvSpPr txBox="true"/>
          <p:nvPr/>
        </p:nvSpPr>
        <p:spPr>
          <a:xfrm rot="0">
            <a:off x="360827" y="6311575"/>
            <a:ext cx="724184" cy="892175"/>
          </a:xfrm>
          <a:prstGeom prst="rect">
            <a:avLst/>
          </a:prstGeom>
        </p:spPr>
        <p:txBody>
          <a:bodyPr anchor="t" rtlCol="false" tIns="0" lIns="0" bIns="0" rIns="0">
            <a:spAutoFit/>
          </a:bodyPr>
          <a:lstStyle/>
          <a:p>
            <a:pPr algn="l">
              <a:lnSpc>
                <a:spcPts val="7000"/>
              </a:lnSpc>
            </a:pPr>
            <a:r>
              <a:rPr lang="en-US" b="true" sz="5000">
                <a:solidFill>
                  <a:srgbClr val="FEFEFE"/>
                </a:solidFill>
                <a:latin typeface="Coco Gothic Bold"/>
                <a:ea typeface="Coco Gothic Bold"/>
                <a:cs typeface="Coco Gothic Bold"/>
                <a:sym typeface="Coco Gothic Bold"/>
              </a:rPr>
              <a:t>3.</a:t>
            </a:r>
          </a:p>
        </p:txBody>
      </p:sp>
      <p:sp>
        <p:nvSpPr>
          <p:cNvPr name="TextBox 9" id="9"/>
          <p:cNvSpPr txBox="true"/>
          <p:nvPr/>
        </p:nvSpPr>
        <p:spPr>
          <a:xfrm rot="0">
            <a:off x="1261613" y="3555676"/>
            <a:ext cx="11788565" cy="899795"/>
          </a:xfrm>
          <a:prstGeom prst="rect">
            <a:avLst/>
          </a:prstGeom>
        </p:spPr>
        <p:txBody>
          <a:bodyPr anchor="t" rtlCol="false" tIns="0" lIns="0" bIns="0" rIns="0">
            <a:spAutoFit/>
          </a:bodyPr>
          <a:lstStyle/>
          <a:p>
            <a:pPr algn="l">
              <a:lnSpc>
                <a:spcPts val="7000"/>
              </a:lnSpc>
            </a:pPr>
            <a:r>
              <a:rPr lang="en-US" b="true" sz="5000">
                <a:solidFill>
                  <a:srgbClr val="FFFFFF"/>
                </a:solidFill>
                <a:latin typeface="Coco Gothic Bold"/>
                <a:ea typeface="Coco Gothic Bold"/>
                <a:cs typeface="Coco Gothic Bold"/>
                <a:sym typeface="Coco Gothic Bold"/>
              </a:rPr>
              <a:t>TỔNG QUAN VỀ BẢO MẬT IOT</a:t>
            </a:r>
          </a:p>
        </p:txBody>
      </p:sp>
      <p:sp>
        <p:nvSpPr>
          <p:cNvPr name="TextBox 10" id="10"/>
          <p:cNvSpPr txBox="true"/>
          <p:nvPr/>
        </p:nvSpPr>
        <p:spPr>
          <a:xfrm rot="0">
            <a:off x="1261613" y="4933626"/>
            <a:ext cx="14342285" cy="899795"/>
          </a:xfrm>
          <a:prstGeom prst="rect">
            <a:avLst/>
          </a:prstGeom>
        </p:spPr>
        <p:txBody>
          <a:bodyPr anchor="t" rtlCol="false" tIns="0" lIns="0" bIns="0" rIns="0">
            <a:spAutoFit/>
          </a:bodyPr>
          <a:lstStyle/>
          <a:p>
            <a:pPr algn="l">
              <a:lnSpc>
                <a:spcPts val="7000"/>
              </a:lnSpc>
            </a:pPr>
            <a:r>
              <a:rPr lang="en-US" sz="5000" b="true">
                <a:solidFill>
                  <a:srgbClr val="FFFDF7"/>
                </a:solidFill>
                <a:latin typeface="Coco Gothic Bold"/>
                <a:ea typeface="Coco Gothic Bold"/>
                <a:cs typeface="Coco Gothic Bold"/>
                <a:sym typeface="Coco Gothic Bold"/>
              </a:rPr>
              <a:t>CÁC DẠNG TẤN CÔNG VÀO HẠ TẦNG IOT</a:t>
            </a:r>
          </a:p>
        </p:txBody>
      </p:sp>
      <p:sp>
        <p:nvSpPr>
          <p:cNvPr name="TextBox 11" id="11"/>
          <p:cNvSpPr txBox="true"/>
          <p:nvPr/>
        </p:nvSpPr>
        <p:spPr>
          <a:xfrm rot="0">
            <a:off x="1238470" y="6311575"/>
            <a:ext cx="14740708" cy="1793240"/>
          </a:xfrm>
          <a:prstGeom prst="rect">
            <a:avLst/>
          </a:prstGeom>
        </p:spPr>
        <p:txBody>
          <a:bodyPr anchor="t" rtlCol="false" tIns="0" lIns="0" bIns="0" rIns="0">
            <a:spAutoFit/>
          </a:bodyPr>
          <a:lstStyle/>
          <a:p>
            <a:pPr algn="l">
              <a:lnSpc>
                <a:spcPts val="7000"/>
              </a:lnSpc>
            </a:pPr>
            <a:r>
              <a:rPr lang="en-US" sz="5000" b="true">
                <a:solidFill>
                  <a:srgbClr val="FFFDF7"/>
                </a:solidFill>
                <a:latin typeface="Coco Gothic Bold"/>
                <a:ea typeface="Coco Gothic Bold"/>
                <a:cs typeface="Coco Gothic Bold"/>
                <a:sym typeface="Coco Gothic Bold"/>
              </a:rPr>
              <a:t>CÁC VẤN ĐỀ MẤT AN TOÀN BẢO MẬT TRONG IOT</a:t>
            </a:r>
          </a:p>
        </p:txBody>
      </p:sp>
      <p:sp>
        <p:nvSpPr>
          <p:cNvPr name="TextBox 12" id="12"/>
          <p:cNvSpPr txBox="true"/>
          <p:nvPr/>
        </p:nvSpPr>
        <p:spPr>
          <a:xfrm rot="0">
            <a:off x="1900043" y="1323495"/>
            <a:ext cx="13065425" cy="1411934"/>
          </a:xfrm>
          <a:prstGeom prst="rect">
            <a:avLst/>
          </a:prstGeom>
        </p:spPr>
        <p:txBody>
          <a:bodyPr anchor="t" rtlCol="false" tIns="0" lIns="0" bIns="0" rIns="0">
            <a:spAutoFit/>
          </a:bodyPr>
          <a:lstStyle/>
          <a:p>
            <a:pPr algn="ctr">
              <a:lnSpc>
                <a:spcPts val="11171"/>
              </a:lnSpc>
            </a:pPr>
            <a:r>
              <a:rPr lang="en-US" b="true" sz="7979">
                <a:solidFill>
                  <a:srgbClr val="FF914D"/>
                </a:solidFill>
                <a:latin typeface="Coco Gothic Bold"/>
                <a:ea typeface="Coco Gothic Bold"/>
                <a:cs typeface="Coco Gothic Bold"/>
                <a:sym typeface="Coco Gothic Bold"/>
              </a:rPr>
              <a:t>NỘI DUNG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345966" y="231271"/>
            <a:ext cx="17618142" cy="9581629"/>
            <a:chOff x="0" y="0"/>
            <a:chExt cx="4640169" cy="2523557"/>
          </a:xfrm>
        </p:grpSpPr>
        <p:sp>
          <p:nvSpPr>
            <p:cNvPr name="Freeform 3" id="3"/>
            <p:cNvSpPr/>
            <p:nvPr/>
          </p:nvSpPr>
          <p:spPr>
            <a:xfrm flipH="false" flipV="false" rot="0">
              <a:off x="0" y="0"/>
              <a:ext cx="4640169" cy="2523557"/>
            </a:xfrm>
            <a:custGeom>
              <a:avLst/>
              <a:gdLst/>
              <a:ahLst/>
              <a:cxnLst/>
              <a:rect r="r" b="b" t="t" l="l"/>
              <a:pathLst>
                <a:path h="2523557" w="4640169">
                  <a:moveTo>
                    <a:pt x="0" y="0"/>
                  </a:moveTo>
                  <a:lnTo>
                    <a:pt x="4640169" y="0"/>
                  </a:lnTo>
                  <a:lnTo>
                    <a:pt x="4640169" y="2523557"/>
                  </a:lnTo>
                  <a:lnTo>
                    <a:pt x="0" y="2523557"/>
                  </a:lnTo>
                  <a:close/>
                </a:path>
              </a:pathLst>
            </a:custGeom>
            <a:solidFill>
              <a:srgbClr val="FFD21B"/>
            </a:solidFill>
          </p:spPr>
        </p:sp>
        <p:sp>
          <p:nvSpPr>
            <p:cNvPr name="TextBox 4" id="4"/>
            <p:cNvSpPr txBox="true"/>
            <p:nvPr/>
          </p:nvSpPr>
          <p:spPr>
            <a:xfrm>
              <a:off x="0" y="19050"/>
              <a:ext cx="4640169" cy="2504507"/>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2245313" y="3976845"/>
            <a:ext cx="13931243" cy="5836055"/>
            <a:chOff x="0" y="0"/>
            <a:chExt cx="3453714" cy="1446825"/>
          </a:xfrm>
        </p:grpSpPr>
        <p:sp>
          <p:nvSpPr>
            <p:cNvPr name="Freeform 6" id="6"/>
            <p:cNvSpPr/>
            <p:nvPr/>
          </p:nvSpPr>
          <p:spPr>
            <a:xfrm flipH="false" flipV="false" rot="0">
              <a:off x="0" y="0"/>
              <a:ext cx="3453714" cy="1446825"/>
            </a:xfrm>
            <a:custGeom>
              <a:avLst/>
              <a:gdLst/>
              <a:ahLst/>
              <a:cxnLst/>
              <a:rect r="r" b="b" t="t" l="l"/>
              <a:pathLst>
                <a:path h="1446825" w="3453714">
                  <a:moveTo>
                    <a:pt x="0" y="0"/>
                  </a:moveTo>
                  <a:lnTo>
                    <a:pt x="3453714" y="0"/>
                  </a:lnTo>
                  <a:lnTo>
                    <a:pt x="3453714" y="1446825"/>
                  </a:lnTo>
                  <a:lnTo>
                    <a:pt x="0" y="1446825"/>
                  </a:lnTo>
                  <a:close/>
                </a:path>
              </a:pathLst>
            </a:custGeom>
            <a:blipFill>
              <a:blip r:embed="rId2"/>
              <a:stretch>
                <a:fillRect l="0" t="-4157" r="0" b="-4157"/>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10" id="10"/>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1A1B1D"/>
                </a:solidFill>
                <a:latin typeface="Coco Gothic"/>
                <a:ea typeface="Coco Gothic"/>
                <a:cs typeface="Coco Gothic"/>
                <a:sym typeface="Coco Gothic"/>
              </a:rPr>
              <a:t>8</a:t>
            </a:r>
          </a:p>
        </p:txBody>
      </p:sp>
      <p:sp>
        <p:nvSpPr>
          <p:cNvPr name="TextBox 11" id="11"/>
          <p:cNvSpPr txBox="true"/>
          <p:nvPr/>
        </p:nvSpPr>
        <p:spPr>
          <a:xfrm rot="0">
            <a:off x="2226263" y="537569"/>
            <a:ext cx="15366996" cy="732789"/>
          </a:xfrm>
          <a:prstGeom prst="rect">
            <a:avLst/>
          </a:prstGeom>
        </p:spPr>
        <p:txBody>
          <a:bodyPr anchor="t" rtlCol="false" tIns="0" lIns="0" bIns="0" rIns="0">
            <a:spAutoFit/>
          </a:bodyPr>
          <a:lstStyle/>
          <a:p>
            <a:pPr algn="l">
              <a:lnSpc>
                <a:spcPts val="5299"/>
              </a:lnSpc>
            </a:pPr>
            <a:r>
              <a:rPr lang="en-US" b="true" sz="5299">
                <a:solidFill>
                  <a:srgbClr val="24282B"/>
                </a:solidFill>
                <a:latin typeface="Coco Gothic Bold"/>
                <a:ea typeface="Coco Gothic Bold"/>
                <a:cs typeface="Coco Gothic Bold"/>
                <a:sym typeface="Coco Gothic Bold"/>
              </a:rPr>
              <a:t>CÁC DẠNG TẤN CÔNG VÀO HẠ TẦNG IOT</a:t>
            </a:r>
          </a:p>
        </p:txBody>
      </p:sp>
      <p:sp>
        <p:nvSpPr>
          <p:cNvPr name="TextBox 12" id="12"/>
          <p:cNvSpPr txBox="true"/>
          <p:nvPr/>
        </p:nvSpPr>
        <p:spPr>
          <a:xfrm rot="0">
            <a:off x="500493" y="1333863"/>
            <a:ext cx="11263440" cy="524417"/>
          </a:xfrm>
          <a:prstGeom prst="rect">
            <a:avLst/>
          </a:prstGeom>
        </p:spPr>
        <p:txBody>
          <a:bodyPr anchor="t" rtlCol="false" tIns="0" lIns="0" bIns="0" rIns="0">
            <a:spAutoFit/>
          </a:bodyPr>
          <a:lstStyle/>
          <a:p>
            <a:pPr algn="ctr">
              <a:lnSpc>
                <a:spcPts val="4170"/>
              </a:lnSpc>
              <a:spcBef>
                <a:spcPct val="0"/>
              </a:spcBef>
            </a:pPr>
            <a:r>
              <a:rPr lang="en-US" b="true" sz="2978">
                <a:solidFill>
                  <a:srgbClr val="24282B"/>
                </a:solidFill>
                <a:latin typeface="Coco Gothic Bold"/>
                <a:ea typeface="Coco Gothic Bold"/>
                <a:cs typeface="Coco Gothic Bold"/>
                <a:sym typeface="Coco Gothic Bold"/>
              </a:rPr>
              <a:t>FAKE CONTROL SERVER – GIẢ MẠO MÁY CHỦ ĐIỀU KHIỂN</a:t>
            </a:r>
          </a:p>
        </p:txBody>
      </p:sp>
      <p:sp>
        <p:nvSpPr>
          <p:cNvPr name="TextBox 13" id="13"/>
          <p:cNvSpPr txBox="true"/>
          <p:nvPr/>
        </p:nvSpPr>
        <p:spPr>
          <a:xfrm rot="0">
            <a:off x="872758" y="2147921"/>
            <a:ext cx="16564559" cy="1408857"/>
          </a:xfrm>
          <a:prstGeom prst="rect">
            <a:avLst/>
          </a:prstGeom>
        </p:spPr>
        <p:txBody>
          <a:bodyPr anchor="t" rtlCol="false" tIns="0" lIns="0" bIns="0" rIns="0">
            <a:spAutoFit/>
          </a:bodyPr>
          <a:lstStyle/>
          <a:p>
            <a:pPr algn="l">
              <a:lnSpc>
                <a:spcPts val="3721"/>
              </a:lnSpc>
              <a:spcBef>
                <a:spcPct val="0"/>
              </a:spcBef>
            </a:pPr>
            <a:r>
              <a:rPr lang="en-US" b="true" sz="2658">
                <a:solidFill>
                  <a:srgbClr val="FEFEFE"/>
                </a:solidFill>
                <a:latin typeface="Coco Gothic Bold"/>
                <a:ea typeface="Coco Gothic Bold"/>
                <a:cs typeface="Coco Gothic Bold"/>
                <a:sym typeface="Coco Gothic Bold"/>
              </a:rPr>
              <a:t>KẺ TẤN CÔNG TẠO RA MỘT MÁY CHỦ ĐIỀU KHIỂN GIẢ MẠO GIỐNG HỆT MÁY CHỦ THẬT MÀ THIẾT BỊ IOT THƯỜNG KẾT NỐI. KHI THIẾT BỊ GỬI YÊU CẦU ĐIỀU KHIỂN HOẶC DỮ LIỆU, NÓ SẼ GỬI NHẦM TỚI MÁY CHỦ GIẢ. LÚC NÀY HACKER CÓ THỂ CHIẾM TOÀN QUYỀN ĐIỀU KHIỂN THIẾT BỊ.</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345966" y="231271"/>
            <a:ext cx="17618142" cy="9581629"/>
            <a:chOff x="0" y="0"/>
            <a:chExt cx="4640169" cy="2523557"/>
          </a:xfrm>
        </p:grpSpPr>
        <p:sp>
          <p:nvSpPr>
            <p:cNvPr name="Freeform 3" id="3"/>
            <p:cNvSpPr/>
            <p:nvPr/>
          </p:nvSpPr>
          <p:spPr>
            <a:xfrm flipH="false" flipV="false" rot="0">
              <a:off x="0" y="0"/>
              <a:ext cx="4640169" cy="2523557"/>
            </a:xfrm>
            <a:custGeom>
              <a:avLst/>
              <a:gdLst/>
              <a:ahLst/>
              <a:cxnLst/>
              <a:rect r="r" b="b" t="t" l="l"/>
              <a:pathLst>
                <a:path h="2523557" w="4640169">
                  <a:moveTo>
                    <a:pt x="0" y="0"/>
                  </a:moveTo>
                  <a:lnTo>
                    <a:pt x="4640169" y="0"/>
                  </a:lnTo>
                  <a:lnTo>
                    <a:pt x="4640169" y="2523557"/>
                  </a:lnTo>
                  <a:lnTo>
                    <a:pt x="0" y="2523557"/>
                  </a:lnTo>
                  <a:close/>
                </a:path>
              </a:pathLst>
            </a:custGeom>
            <a:solidFill>
              <a:srgbClr val="FFD21B"/>
            </a:solidFill>
          </p:spPr>
        </p:sp>
        <p:sp>
          <p:nvSpPr>
            <p:cNvPr name="TextBox 4" id="4"/>
            <p:cNvSpPr txBox="true"/>
            <p:nvPr/>
          </p:nvSpPr>
          <p:spPr>
            <a:xfrm>
              <a:off x="0" y="19050"/>
              <a:ext cx="4640169" cy="2504507"/>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2007711" y="3824606"/>
            <a:ext cx="14294654" cy="5988295"/>
            <a:chOff x="0" y="0"/>
            <a:chExt cx="3453714" cy="1446825"/>
          </a:xfrm>
        </p:grpSpPr>
        <p:sp>
          <p:nvSpPr>
            <p:cNvPr name="Freeform 6" id="6"/>
            <p:cNvSpPr/>
            <p:nvPr/>
          </p:nvSpPr>
          <p:spPr>
            <a:xfrm flipH="false" flipV="false" rot="0">
              <a:off x="0" y="0"/>
              <a:ext cx="3453714" cy="1446825"/>
            </a:xfrm>
            <a:custGeom>
              <a:avLst/>
              <a:gdLst/>
              <a:ahLst/>
              <a:cxnLst/>
              <a:rect r="r" b="b" t="t" l="l"/>
              <a:pathLst>
                <a:path h="1446825" w="3453714">
                  <a:moveTo>
                    <a:pt x="0" y="0"/>
                  </a:moveTo>
                  <a:lnTo>
                    <a:pt x="3453714" y="0"/>
                  </a:lnTo>
                  <a:lnTo>
                    <a:pt x="3453714" y="1446825"/>
                  </a:lnTo>
                  <a:lnTo>
                    <a:pt x="0" y="1446825"/>
                  </a:lnTo>
                  <a:close/>
                </a:path>
              </a:pathLst>
            </a:custGeom>
            <a:blipFill>
              <a:blip r:embed="rId2"/>
              <a:stretch>
                <a:fillRect l="0" t="-10721" r="0" b="-10721"/>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10" id="10"/>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1A1B1D"/>
                </a:solidFill>
                <a:latin typeface="Coco Gothic"/>
                <a:ea typeface="Coco Gothic"/>
                <a:cs typeface="Coco Gothic"/>
                <a:sym typeface="Coco Gothic"/>
              </a:rPr>
              <a:t>9</a:t>
            </a:r>
          </a:p>
        </p:txBody>
      </p:sp>
      <p:sp>
        <p:nvSpPr>
          <p:cNvPr name="TextBox 11" id="11"/>
          <p:cNvSpPr txBox="true"/>
          <p:nvPr/>
        </p:nvSpPr>
        <p:spPr>
          <a:xfrm rot="0">
            <a:off x="2226263" y="537569"/>
            <a:ext cx="15366996" cy="732789"/>
          </a:xfrm>
          <a:prstGeom prst="rect">
            <a:avLst/>
          </a:prstGeom>
        </p:spPr>
        <p:txBody>
          <a:bodyPr anchor="t" rtlCol="false" tIns="0" lIns="0" bIns="0" rIns="0">
            <a:spAutoFit/>
          </a:bodyPr>
          <a:lstStyle/>
          <a:p>
            <a:pPr algn="l">
              <a:lnSpc>
                <a:spcPts val="5299"/>
              </a:lnSpc>
            </a:pPr>
            <a:r>
              <a:rPr lang="en-US" b="true" sz="5299">
                <a:solidFill>
                  <a:srgbClr val="24282B"/>
                </a:solidFill>
                <a:latin typeface="Coco Gothic Bold"/>
                <a:ea typeface="Coco Gothic Bold"/>
                <a:cs typeface="Coco Gothic Bold"/>
                <a:sym typeface="Coco Gothic Bold"/>
              </a:rPr>
              <a:t>CÁC DẠNG TẤN CÔNG VÀO HẠ TẦNG IOT</a:t>
            </a:r>
          </a:p>
        </p:txBody>
      </p:sp>
      <p:sp>
        <p:nvSpPr>
          <p:cNvPr name="TextBox 12" id="12"/>
          <p:cNvSpPr txBox="true"/>
          <p:nvPr/>
        </p:nvSpPr>
        <p:spPr>
          <a:xfrm rot="0">
            <a:off x="500493" y="1333863"/>
            <a:ext cx="14729261" cy="524417"/>
          </a:xfrm>
          <a:prstGeom prst="rect">
            <a:avLst/>
          </a:prstGeom>
        </p:spPr>
        <p:txBody>
          <a:bodyPr anchor="t" rtlCol="false" tIns="0" lIns="0" bIns="0" rIns="0">
            <a:spAutoFit/>
          </a:bodyPr>
          <a:lstStyle/>
          <a:p>
            <a:pPr algn="ctr">
              <a:lnSpc>
                <a:spcPts val="4170"/>
              </a:lnSpc>
              <a:spcBef>
                <a:spcPct val="0"/>
              </a:spcBef>
            </a:pPr>
            <a:r>
              <a:rPr lang="en-US" b="true" sz="2978">
                <a:solidFill>
                  <a:srgbClr val="24282B"/>
                </a:solidFill>
                <a:latin typeface="Coco Gothic Bold"/>
                <a:ea typeface="Coco Gothic Bold"/>
                <a:cs typeface="Coco Gothic Bold"/>
                <a:sym typeface="Coco Gothic Bold"/>
              </a:rPr>
              <a:t>ATT</a:t>
            </a:r>
            <a:r>
              <a:rPr lang="en-US" b="true" sz="2978">
                <a:solidFill>
                  <a:srgbClr val="24282B"/>
                </a:solidFill>
                <a:latin typeface="Coco Gothic Bold"/>
                <a:ea typeface="Coco Gothic Bold"/>
                <a:cs typeface="Coco Gothic Bold"/>
                <a:sym typeface="Coco Gothic Bold"/>
              </a:rPr>
              <a:t>ACK ON DEVICE OPEN PORTS – TẤN CÔNG VÀO CỔNG MỞ CỦA THIẾT BỊ</a:t>
            </a:r>
          </a:p>
        </p:txBody>
      </p:sp>
      <p:sp>
        <p:nvSpPr>
          <p:cNvPr name="TextBox 13" id="13"/>
          <p:cNvSpPr txBox="true"/>
          <p:nvPr/>
        </p:nvSpPr>
        <p:spPr>
          <a:xfrm rot="0">
            <a:off x="872758" y="2147921"/>
            <a:ext cx="16564559" cy="1408857"/>
          </a:xfrm>
          <a:prstGeom prst="rect">
            <a:avLst/>
          </a:prstGeom>
        </p:spPr>
        <p:txBody>
          <a:bodyPr anchor="t" rtlCol="false" tIns="0" lIns="0" bIns="0" rIns="0">
            <a:spAutoFit/>
          </a:bodyPr>
          <a:lstStyle/>
          <a:p>
            <a:pPr algn="l">
              <a:lnSpc>
                <a:spcPts val="3721"/>
              </a:lnSpc>
              <a:spcBef>
                <a:spcPct val="0"/>
              </a:spcBef>
            </a:pPr>
            <a:r>
              <a:rPr lang="en-US" b="true" sz="2658">
                <a:solidFill>
                  <a:srgbClr val="FEFEFE"/>
                </a:solidFill>
                <a:latin typeface="Coco Gothic Bold"/>
                <a:ea typeface="Coco Gothic Bold"/>
                <a:cs typeface="Coco Gothic Bold"/>
                <a:sym typeface="Coco Gothic Bold"/>
              </a:rPr>
              <a:t>C</a:t>
            </a:r>
            <a:r>
              <a:rPr lang="en-US" b="true" sz="2658">
                <a:solidFill>
                  <a:srgbClr val="FEFEFE"/>
                </a:solidFill>
                <a:latin typeface="Coco Gothic Bold"/>
                <a:ea typeface="Coco Gothic Bold"/>
                <a:cs typeface="Coco Gothic Bold"/>
                <a:sym typeface="Coco Gothic Bold"/>
              </a:rPr>
              <a:t>ÁC THIẾT BỊ IOT THƯỜNG ĐỂ MỘT SỐ CỔNG (PORT) MẠNG MỞ ĐỂ GIAO TIẾP HOẶC QUẢN TRỊ. TUY NHIÊN, NẾU CÁC CỔNG NÀY KHÔNG ĐƯỢC BẢO VỆ ĐÚNG CÁCH, HACKER CÓ THỂ KHAI THÁC ĐỂ TRUY CẬP TRÁI PHÉP VÀO THIẾT BỊ.</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DAG1GHM-MZY</dc:identifier>
  <dcterms:modified xsi:type="dcterms:W3CDTF">2011-08-01T06:04:30Z</dcterms:modified>
  <cp:revision>1</cp:revision>
  <dc:title>Nhom7-Chuong4-DoAmNhietDo</dc:title>
</cp:coreProperties>
</file>